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8"/>
  </p:notesMasterIdLst>
  <p:sldIdLst>
    <p:sldId id="256" r:id="rId3"/>
    <p:sldId id="257" r:id="rId4"/>
    <p:sldId id="259" r:id="rId5"/>
    <p:sldId id="258" r:id="rId6"/>
    <p:sldId id="260" r:id="rId7"/>
    <p:sldId id="261" r:id="rId8"/>
    <p:sldId id="262" r:id="rId9"/>
    <p:sldId id="305" r:id="rId10"/>
    <p:sldId id="263" r:id="rId11"/>
    <p:sldId id="264" r:id="rId12"/>
    <p:sldId id="265" r:id="rId13"/>
    <p:sldId id="266" r:id="rId14"/>
    <p:sldId id="267" r:id="rId15"/>
    <p:sldId id="268" r:id="rId16"/>
    <p:sldId id="269" r:id="rId17"/>
    <p:sldId id="270" r:id="rId18"/>
    <p:sldId id="306" r:id="rId19"/>
    <p:sldId id="271" r:id="rId20"/>
    <p:sldId id="311" r:id="rId21"/>
    <p:sldId id="277" r:id="rId22"/>
    <p:sldId id="309" r:id="rId23"/>
    <p:sldId id="310" r:id="rId24"/>
    <p:sldId id="312" r:id="rId25"/>
    <p:sldId id="307" r:id="rId26"/>
    <p:sldId id="308" r:id="rId27"/>
    <p:sldId id="273" r:id="rId28"/>
    <p:sldId id="313" r:id="rId29"/>
    <p:sldId id="314" r:id="rId30"/>
    <p:sldId id="315" r:id="rId31"/>
    <p:sldId id="274" r:id="rId32"/>
    <p:sldId id="275" r:id="rId33"/>
    <p:sldId id="317" r:id="rId34"/>
    <p:sldId id="276" r:id="rId35"/>
    <p:sldId id="290" r:id="rId36"/>
    <p:sldId id="318" r:id="rId37"/>
    <p:sldId id="319" r:id="rId38"/>
    <p:sldId id="320" r:id="rId39"/>
    <p:sldId id="321" r:id="rId40"/>
    <p:sldId id="278" r:id="rId41"/>
    <p:sldId id="279" r:id="rId42"/>
    <p:sldId id="280" r:id="rId43"/>
    <p:sldId id="281" r:id="rId44"/>
    <p:sldId id="282" r:id="rId45"/>
    <p:sldId id="283" r:id="rId46"/>
    <p:sldId id="304" r:id="rId47"/>
  </p:sldIdLst>
  <p:sldSz cx="9144000" cy="5143500" type="screen16x9"/>
  <p:notesSz cx="6858000" cy="9144000"/>
  <p:embeddedFontLst>
    <p:embeddedFont>
      <p:font typeface="Proxima Nova" charset="0"/>
      <p:regular r:id="rId49"/>
      <p:bold r:id="rId50"/>
      <p:italic r:id="rId51"/>
      <p:boldItalic r:id="rId52"/>
    </p:embeddedFont>
    <p:embeddedFont>
      <p:font typeface="Montserrat" charset="0"/>
      <p:regular r:id="rId53"/>
      <p:bold r:id="rId54"/>
      <p:italic r:id="rId55"/>
      <p:boldItalic r:id="rId56"/>
    </p:embeddedFont>
    <p:embeddedFont>
      <p:font typeface="Montserrat ExtraBold" charset="0"/>
      <p:bold r:id="rId57"/>
      <p:boldItalic r:id="rId58"/>
    </p:embeddedFont>
    <p:embeddedFont>
      <p:font typeface="Proxima Nova Semibold" charset="0"/>
      <p:regular r:id="rId59"/>
      <p:bold r:id="rId60"/>
      <p:boldItalic r:id="rId61"/>
    </p:embeddedFont>
    <p:embeddedFont>
      <p:font typeface="Montserrat ExtraLight"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9915EE4-7000-44A2-A2E8-1E41FBA33A0E}">
  <a:tblStyle styleId="{49915EE4-7000-44A2-A2E8-1E41FBA33A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36" y="-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434836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809750"/>
            <a:ext cx="5139300" cy="78505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AI Mental Health</a:t>
            </a:r>
            <a:br>
              <a:rPr lang="en-US" dirty="0" smtClean="0"/>
            </a:br>
            <a:r>
              <a:rPr lang="en-US" dirty="0" err="1" smtClean="0"/>
              <a:t>website&amp;MobileApp</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smtClean="0">
                <a:latin typeface="Montserrat ExtraLight"/>
                <a:ea typeface="Montserrat ExtraLight"/>
                <a:cs typeface="Montserrat ExtraLight"/>
                <a:sym typeface="Montserrat ExtraLight"/>
              </a:rPr>
              <a:t>(</a:t>
            </a:r>
            <a:r>
              <a:rPr lang="en-US" sz="2400" b="0" dirty="0" smtClean="0">
                <a:solidFill>
                  <a:schemeClr val="accent1"/>
                </a:solidFill>
                <a:latin typeface="Montserrat ExtraLight"/>
                <a:ea typeface="Montserrat ExtraLight"/>
                <a:cs typeface="Montserrat ExtraLight"/>
                <a:sym typeface="Montserrat ExtraLight"/>
              </a:rPr>
              <a:t>NAFSI</a:t>
            </a:r>
            <a:r>
              <a:rPr lang="en-US" sz="2200" b="0" dirty="0" smtClean="0">
                <a:latin typeface="Montserrat ExtraLight"/>
                <a:ea typeface="Montserrat ExtraLight"/>
                <a:cs typeface="Montserrat ExtraLight"/>
                <a:sym typeface="Montserrat ExtraLight"/>
              </a:rPr>
              <a:t>)</a:t>
            </a:r>
            <a:endParaRPr sz="2200" b="0" dirty="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260" name="Google Shape;260;p4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REINFORCES THE CONCEPT</a:t>
            </a:r>
            <a:endParaRPr/>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long texts</a:t>
            </a:r>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50" y="-95250"/>
            <a:ext cx="9566250" cy="5238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4" name="TextBox 3"/>
          <p:cNvSpPr txBox="1"/>
          <p:nvPr/>
        </p:nvSpPr>
        <p:spPr>
          <a:xfrm>
            <a:off x="0" y="0"/>
            <a:ext cx="9144000" cy="461665"/>
          </a:xfrm>
          <a:prstGeom prst="rect">
            <a:avLst/>
          </a:prstGeom>
          <a:noFill/>
        </p:spPr>
        <p:txBody>
          <a:bodyPr wrap="square" rtlCol="0">
            <a:spAutoFit/>
          </a:bodyPr>
          <a:lstStyle/>
          <a:p>
            <a:pPr algn="ctr"/>
            <a:r>
              <a:rPr lang="en-US" sz="2400" dirty="0" smtClean="0">
                <a:solidFill>
                  <a:schemeClr val="accent1"/>
                </a:solidFill>
              </a:rPr>
              <a:t>Bugs and </a:t>
            </a:r>
            <a:r>
              <a:rPr lang="en-US" sz="2400" dirty="0" err="1">
                <a:solidFill>
                  <a:schemeClr val="accent1"/>
                </a:solidFill>
              </a:rPr>
              <a:t>D</a:t>
            </a:r>
            <a:r>
              <a:rPr lang="en-US" sz="2400" dirty="0" err="1" smtClean="0">
                <a:solidFill>
                  <a:schemeClr val="accent1"/>
                </a:solidFill>
              </a:rPr>
              <a:t>ificulties</a:t>
            </a:r>
            <a:endParaRPr lang="en-US" sz="2400" dirty="0">
              <a:solidFill>
                <a:schemeClr val="accent1"/>
              </a:solidFill>
            </a:endParaRPr>
          </a:p>
        </p:txBody>
      </p:sp>
      <p:sp>
        <p:nvSpPr>
          <p:cNvPr id="5" name="TextBox 4"/>
          <p:cNvSpPr txBox="1"/>
          <p:nvPr/>
        </p:nvSpPr>
        <p:spPr>
          <a:xfrm>
            <a:off x="0" y="590550"/>
            <a:ext cx="9144000" cy="5201424"/>
          </a:xfrm>
          <a:prstGeom prst="rect">
            <a:avLst/>
          </a:prstGeom>
          <a:noFill/>
        </p:spPr>
        <p:txBody>
          <a:bodyPr wrap="square" rtlCol="0">
            <a:spAutoFit/>
          </a:bodyPr>
          <a:lstStyle/>
          <a:p>
            <a:r>
              <a:rPr lang="en-US" sz="2200" b="1" dirty="0" smtClean="0">
                <a:solidFill>
                  <a:schemeClr val="accent1"/>
                </a:solidFill>
              </a:rPr>
              <a:t>Front end :</a:t>
            </a:r>
          </a:p>
          <a:p>
            <a:endParaRPr lang="en-US" sz="2000" dirty="0" smtClean="0">
              <a:solidFill>
                <a:schemeClr val="accent1"/>
              </a:solidFill>
            </a:endParaRPr>
          </a:p>
          <a:p>
            <a:pPr marL="342900" lvl="0" indent="-342900">
              <a:buFont typeface="Arial" pitchFamily="34" charset="0"/>
              <a:buChar char="•"/>
            </a:pPr>
            <a:r>
              <a:rPr lang="en-US" sz="1800" dirty="0">
                <a:solidFill>
                  <a:schemeClr val="bg1"/>
                </a:solidFill>
              </a:rPr>
              <a:t>Difficulty in adding videos from YouTube to enhance therapy content.</a:t>
            </a:r>
          </a:p>
          <a:p>
            <a:pPr lvl="0"/>
            <a:r>
              <a:rPr lang="en-US" sz="1800" b="1" dirty="0">
                <a:solidFill>
                  <a:schemeClr val="tx2"/>
                </a:solidFill>
              </a:rPr>
              <a:t>Solution</a:t>
            </a:r>
            <a:r>
              <a:rPr lang="en-US" sz="1800" b="1" dirty="0">
                <a:solidFill>
                  <a:schemeClr val="bg1"/>
                </a:solidFill>
              </a:rPr>
              <a:t>:</a:t>
            </a:r>
            <a:r>
              <a:rPr lang="en-US" sz="1800" dirty="0">
                <a:solidFill>
                  <a:schemeClr val="bg1"/>
                </a:solidFill>
              </a:rPr>
              <a:t> Resorted to using the YouTube API to fetch and embed videos dynamically. Utilized React components to seamlessly integrate video content .</a:t>
            </a:r>
          </a:p>
          <a:p>
            <a:r>
              <a:rPr lang="en-US" sz="2000" dirty="0"/>
              <a:t> </a:t>
            </a:r>
          </a:p>
          <a:p>
            <a:pPr marL="342900" lvl="0" indent="-342900">
              <a:buFont typeface="Arial" pitchFamily="34" charset="0"/>
              <a:buChar char="•"/>
            </a:pPr>
            <a:r>
              <a:rPr lang="en-US" sz="1800" dirty="0">
                <a:solidFill>
                  <a:schemeClr val="bg1"/>
                </a:solidFill>
              </a:rPr>
              <a:t>Lack of proper data validation in the sign-up form.</a:t>
            </a:r>
          </a:p>
          <a:p>
            <a:pPr lvl="0"/>
            <a:r>
              <a:rPr lang="en-US" sz="1800" b="1" dirty="0">
                <a:solidFill>
                  <a:schemeClr val="tx2"/>
                </a:solidFill>
              </a:rPr>
              <a:t>Solution</a:t>
            </a:r>
            <a:r>
              <a:rPr lang="en-US" sz="1800" b="1" dirty="0">
                <a:solidFill>
                  <a:schemeClr val="bg1"/>
                </a:solidFill>
              </a:rPr>
              <a:t>:</a:t>
            </a:r>
            <a:r>
              <a:rPr lang="en-US" sz="1800" dirty="0">
                <a:solidFill>
                  <a:schemeClr val="bg1"/>
                </a:solidFill>
              </a:rPr>
              <a:t> using </a:t>
            </a:r>
            <a:r>
              <a:rPr lang="en-US" sz="1800" dirty="0" err="1">
                <a:solidFill>
                  <a:schemeClr val="bg1"/>
                </a:solidFill>
              </a:rPr>
              <a:t>Formik</a:t>
            </a:r>
            <a:r>
              <a:rPr lang="en-US" sz="1800" dirty="0">
                <a:solidFill>
                  <a:schemeClr val="bg1"/>
                </a:solidFill>
              </a:rPr>
              <a:t> and Yup to validate input data to prevent errors and provide an interactive user experience.</a:t>
            </a:r>
          </a:p>
          <a:p>
            <a:r>
              <a:rPr lang="en-US" sz="1800" dirty="0"/>
              <a:t> </a:t>
            </a:r>
          </a:p>
          <a:p>
            <a:pPr marL="342900" lvl="0" indent="-342900">
              <a:buFont typeface="Arial" pitchFamily="34" charset="0"/>
              <a:buChar char="•"/>
            </a:pPr>
            <a:r>
              <a:rPr lang="en-US" sz="1800" dirty="0">
                <a:solidFill>
                  <a:schemeClr val="bg1"/>
                </a:solidFill>
              </a:rPr>
              <a:t>Embedding </a:t>
            </a:r>
            <a:r>
              <a:rPr lang="en-US" sz="1800" dirty="0" err="1">
                <a:solidFill>
                  <a:schemeClr val="bg1"/>
                </a:solidFill>
              </a:rPr>
              <a:t>Flowise</a:t>
            </a:r>
            <a:r>
              <a:rPr lang="en-US" sz="1800" dirty="0">
                <a:solidFill>
                  <a:schemeClr val="bg1"/>
                </a:solidFill>
              </a:rPr>
              <a:t> </a:t>
            </a:r>
            <a:r>
              <a:rPr lang="en-US" sz="1800" dirty="0" err="1">
                <a:solidFill>
                  <a:schemeClr val="bg1"/>
                </a:solidFill>
              </a:rPr>
              <a:t>chatbot</a:t>
            </a:r>
            <a:r>
              <a:rPr lang="en-US" sz="1800" dirty="0">
                <a:solidFill>
                  <a:schemeClr val="bg1"/>
                </a:solidFill>
              </a:rPr>
              <a:t> into the website using React</a:t>
            </a:r>
            <a:r>
              <a:rPr lang="en-US" sz="1800" dirty="0" smtClean="0">
                <a:solidFill>
                  <a:schemeClr val="bg1"/>
                </a:solidFill>
              </a:rPr>
              <a:t>.</a:t>
            </a:r>
          </a:p>
          <a:p>
            <a:r>
              <a:rPr lang="en-US" sz="1800" b="1" dirty="0">
                <a:solidFill>
                  <a:schemeClr val="tx2"/>
                </a:solidFill>
              </a:rPr>
              <a:t>Solution</a:t>
            </a:r>
            <a:r>
              <a:rPr lang="en-US" sz="1800" dirty="0">
                <a:solidFill>
                  <a:schemeClr val="bg1"/>
                </a:solidFill>
              </a:rPr>
              <a:t>: Leveraged React components and the </a:t>
            </a:r>
            <a:r>
              <a:rPr lang="en-US" sz="1800" dirty="0" err="1">
                <a:solidFill>
                  <a:schemeClr val="bg1"/>
                </a:solidFill>
              </a:rPr>
              <a:t>FlowiseAI</a:t>
            </a:r>
            <a:r>
              <a:rPr lang="en-US" sz="1800" dirty="0">
                <a:solidFill>
                  <a:schemeClr val="bg1"/>
                </a:solidFill>
              </a:rPr>
              <a:t> API to seamlessly integrate the </a:t>
            </a:r>
            <a:r>
              <a:rPr lang="en-US" sz="1800" dirty="0" err="1">
                <a:solidFill>
                  <a:schemeClr val="bg1"/>
                </a:solidFill>
              </a:rPr>
              <a:t>chatbot</a:t>
            </a:r>
            <a:r>
              <a:rPr lang="en-US" sz="1800" dirty="0">
                <a:solidFill>
                  <a:schemeClr val="bg1"/>
                </a:solidFill>
              </a:rPr>
              <a:t>. Utilized state management for maintaining the dynamic interactions within the React application</a:t>
            </a:r>
            <a:r>
              <a:rPr lang="en-US" sz="1800" dirty="0" smtClean="0">
                <a:solidFill>
                  <a:schemeClr val="bg1"/>
                </a:solidFill>
              </a:rPr>
              <a:t>.</a:t>
            </a:r>
          </a:p>
          <a:p>
            <a:pPr marL="285750" indent="-285750">
              <a:buFont typeface="Arial" pitchFamily="34" charset="0"/>
              <a:buChar char="•"/>
            </a:pPr>
            <a:endParaRPr lang="en-US" sz="1800" dirty="0" smtClean="0">
              <a:solidFill>
                <a:schemeClr val="bg1"/>
              </a:solidFill>
            </a:endParaRPr>
          </a:p>
          <a:p>
            <a:pPr lvl="0"/>
            <a:endParaRPr lang="en-US" sz="1800" dirty="0" smtClean="0">
              <a:solidFill>
                <a:schemeClr val="bg1"/>
              </a:solidFill>
            </a:endParaRPr>
          </a:p>
          <a:p>
            <a:pPr lvl="0"/>
            <a:endParaRPr lang="en-US" sz="1800" dirty="0">
              <a:solidFill>
                <a:schemeClr val="bg1"/>
              </a:solidFill>
            </a:endParaRPr>
          </a:p>
          <a:p>
            <a:endParaRPr lang="en-US" sz="2000"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 name="Title 1"/>
          <p:cNvSpPr>
            <a:spLocks noGrp="1"/>
          </p:cNvSpPr>
          <p:nvPr>
            <p:ph type="title"/>
          </p:nvPr>
        </p:nvSpPr>
        <p:spPr>
          <a:xfrm>
            <a:off x="0" y="0"/>
            <a:ext cx="9144000" cy="1428750"/>
          </a:xfrm>
        </p:spPr>
        <p:txBody>
          <a:bodyPr/>
          <a:lstStyle/>
          <a:p>
            <a:pPr marL="285750" lvl="0" indent="-285750">
              <a:buFont typeface="Arial" pitchFamily="34" charset="0"/>
              <a:buChar char="•"/>
            </a:pPr>
            <a:r>
              <a:rPr lang="en-US" sz="1800" dirty="0">
                <a:solidFill>
                  <a:schemeClr val="bg1"/>
                </a:solidFill>
              </a:rPr>
              <a:t>Encountering a blank page after building the website.</a:t>
            </a:r>
            <a:br>
              <a:rPr lang="en-US" sz="1800" dirty="0">
                <a:solidFill>
                  <a:schemeClr val="bg1"/>
                </a:solidFill>
              </a:rPr>
            </a:br>
            <a:r>
              <a:rPr lang="en-US" sz="1800" b="1" dirty="0">
                <a:solidFill>
                  <a:schemeClr val="tx2"/>
                </a:solidFill>
              </a:rPr>
              <a:t>Solution</a:t>
            </a:r>
            <a:r>
              <a:rPr lang="en-US" sz="1800" b="1" dirty="0">
                <a:solidFill>
                  <a:schemeClr val="bg1"/>
                </a:solidFill>
              </a:rPr>
              <a:t>:</a:t>
            </a:r>
            <a:r>
              <a:rPr lang="en-US" sz="1800" dirty="0">
                <a:solidFill>
                  <a:schemeClr val="bg1"/>
                </a:solidFill>
              </a:rPr>
              <a:t> It happens because it failed to render the pages into the browser. Resolved the issue by fixing React Components and use &lt;</a:t>
            </a:r>
            <a:r>
              <a:rPr lang="en-US" sz="1800" dirty="0" err="1">
                <a:solidFill>
                  <a:schemeClr val="bg1"/>
                </a:solidFill>
              </a:rPr>
              <a:t>HashRouter</a:t>
            </a:r>
            <a:r>
              <a:rPr lang="en-US" sz="1800" dirty="0">
                <a:solidFill>
                  <a:schemeClr val="bg1"/>
                </a:solidFill>
              </a:rPr>
              <a:t>&gt; instead of &lt;</a:t>
            </a:r>
            <a:r>
              <a:rPr lang="en-US" sz="1800" dirty="0" err="1">
                <a:solidFill>
                  <a:schemeClr val="bg1"/>
                </a:solidFill>
              </a:rPr>
              <a:t>BrowserRouter</a:t>
            </a:r>
            <a:r>
              <a:rPr lang="en-US" sz="1800" dirty="0">
                <a:solidFill>
                  <a:schemeClr val="bg1"/>
                </a:solidFill>
              </a:rPr>
              <a:t>&gt; </a:t>
            </a:r>
            <a:r>
              <a:rPr lang="en-US" sz="1800" dirty="0" smtClean="0">
                <a:solidFill>
                  <a:schemeClr val="bg1"/>
                </a:solidFill>
              </a:rPr>
              <a:t>.</a:t>
            </a:r>
            <a:br>
              <a:rPr lang="en-US" sz="1800" dirty="0" smtClean="0">
                <a:solidFill>
                  <a:schemeClr val="bg1"/>
                </a:solidFill>
              </a:rPr>
            </a:br>
            <a:r>
              <a:rPr lang="en-US" sz="1800" dirty="0" smtClean="0">
                <a:solidFill>
                  <a:schemeClr val="bg1"/>
                </a:solidFill>
              </a:rPr>
              <a:t/>
            </a:r>
            <a:br>
              <a:rPr lang="en-US" sz="1800" dirty="0" smtClean="0">
                <a:solidFill>
                  <a:schemeClr val="bg1"/>
                </a:solidFill>
              </a:rPr>
            </a:br>
            <a:r>
              <a:rPr lang="en-US" sz="1800" dirty="0">
                <a:solidFill>
                  <a:schemeClr val="bg1"/>
                </a:solidFill>
              </a:rPr>
              <a:t/>
            </a:r>
            <a:br>
              <a:rPr lang="en-US" sz="1800" dirty="0">
                <a:solidFill>
                  <a:schemeClr val="bg1"/>
                </a:solidFill>
              </a:rPr>
            </a:br>
            <a:r>
              <a:rPr lang="en-US" sz="1800" dirty="0" smtClean="0">
                <a:solidFill>
                  <a:schemeClr val="bg1"/>
                </a:solidFill>
              </a:rPr>
              <a:t/>
            </a:r>
            <a:br>
              <a:rPr lang="en-US" sz="1800" dirty="0" smtClean="0">
                <a:solidFill>
                  <a:schemeClr val="bg1"/>
                </a:solidFill>
              </a:rPr>
            </a:br>
            <a:r>
              <a:rPr lang="en-US" sz="1800" dirty="0" smtClean="0">
                <a:solidFill>
                  <a:schemeClr val="bg1"/>
                </a:solidFill>
              </a:rPr>
              <a:t/>
            </a:r>
            <a:br>
              <a:rPr lang="en-US" sz="1800" dirty="0" smtClean="0">
                <a:solidFill>
                  <a:schemeClr val="bg1"/>
                </a:solidFill>
              </a:rPr>
            </a:br>
            <a:endParaRPr lang="en-US" sz="1800" dirty="0">
              <a:solidFill>
                <a:schemeClr val="bg1"/>
              </a:solidFill>
            </a:endParaRPr>
          </a:p>
        </p:txBody>
      </p:sp>
      <p:sp>
        <p:nvSpPr>
          <p:cNvPr id="11" name="Title 1"/>
          <p:cNvSpPr txBox="1">
            <a:spLocks/>
          </p:cNvSpPr>
          <p:nvPr/>
        </p:nvSpPr>
        <p:spPr>
          <a:xfrm>
            <a:off x="0" y="1219200"/>
            <a:ext cx="9144000" cy="392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285750" indent="-285750">
              <a:buFont typeface="Arial" pitchFamily="34" charset="0"/>
              <a:buChar char="•"/>
            </a:pPr>
            <a:r>
              <a:rPr lang="en-US" sz="1800" dirty="0">
                <a:solidFill>
                  <a:schemeClr val="bg1"/>
                </a:solidFill>
              </a:rPr>
              <a:t>Received a "</a:t>
            </a:r>
            <a:r>
              <a:rPr lang="en-US" sz="1800" dirty="0" err="1">
                <a:solidFill>
                  <a:schemeClr val="bg1"/>
                </a:solidFill>
              </a:rPr>
              <a:t>json</a:t>
            </a:r>
            <a:r>
              <a:rPr lang="en-US" sz="1800" dirty="0">
                <a:solidFill>
                  <a:schemeClr val="bg1"/>
                </a:solidFill>
              </a:rPr>
              <a:t>-server: command not found" error.</a:t>
            </a:r>
            <a:br>
              <a:rPr lang="en-US" sz="1800" dirty="0">
                <a:solidFill>
                  <a:schemeClr val="bg1"/>
                </a:solidFill>
              </a:rPr>
            </a:br>
            <a:r>
              <a:rPr lang="en-US" sz="1800" b="1" dirty="0">
                <a:solidFill>
                  <a:schemeClr val="tx2"/>
                </a:solidFill>
              </a:rPr>
              <a:t>Solution</a:t>
            </a:r>
            <a:r>
              <a:rPr lang="en-US" sz="1800" b="1" dirty="0">
                <a:solidFill>
                  <a:schemeClr val="bg1"/>
                </a:solidFill>
              </a:rPr>
              <a:t>:</a:t>
            </a:r>
            <a:r>
              <a:rPr lang="en-US" sz="1800" dirty="0">
                <a:solidFill>
                  <a:schemeClr val="bg1"/>
                </a:solidFill>
              </a:rPr>
              <a:t> Use </a:t>
            </a:r>
            <a:r>
              <a:rPr lang="en-US" sz="1800" dirty="0" err="1">
                <a:solidFill>
                  <a:schemeClr val="bg1"/>
                </a:solidFill>
              </a:rPr>
              <a:t>npx</a:t>
            </a:r>
            <a:r>
              <a:rPr lang="en-US" sz="1800" dirty="0">
                <a:solidFill>
                  <a:schemeClr val="bg1"/>
                </a:solidFill>
              </a:rPr>
              <a:t> to solve the error, e.g. </a:t>
            </a:r>
            <a:r>
              <a:rPr lang="en-US" sz="1800" dirty="0" err="1">
                <a:solidFill>
                  <a:schemeClr val="bg1"/>
                </a:solidFill>
              </a:rPr>
              <a:t>npx</a:t>
            </a:r>
            <a:r>
              <a:rPr lang="en-US" sz="1800" dirty="0">
                <a:solidFill>
                  <a:schemeClr val="bg1"/>
                </a:solidFill>
              </a:rPr>
              <a:t> </a:t>
            </a:r>
            <a:r>
              <a:rPr lang="en-US" sz="1800" dirty="0" err="1">
                <a:solidFill>
                  <a:schemeClr val="bg1"/>
                </a:solidFill>
              </a:rPr>
              <a:t>json</a:t>
            </a:r>
            <a:r>
              <a:rPr lang="en-US" sz="1800" dirty="0">
                <a:solidFill>
                  <a:schemeClr val="bg1"/>
                </a:solidFill>
              </a:rPr>
              <a:t>-server --watch </a:t>
            </a:r>
            <a:r>
              <a:rPr lang="en-US" sz="1800" dirty="0" err="1">
                <a:solidFill>
                  <a:schemeClr val="bg1"/>
                </a:solidFill>
              </a:rPr>
              <a:t>db.json</a:t>
            </a:r>
            <a:r>
              <a:rPr lang="en-US" sz="1800" dirty="0">
                <a:solidFill>
                  <a:schemeClr val="bg1"/>
                </a:solidFill>
              </a:rPr>
              <a:t> or install the package globally by running </a:t>
            </a:r>
            <a:r>
              <a:rPr lang="en-US" sz="1800" dirty="0" err="1">
                <a:solidFill>
                  <a:schemeClr val="bg1"/>
                </a:solidFill>
              </a:rPr>
              <a:t>npm</a:t>
            </a:r>
            <a:r>
              <a:rPr lang="en-US" sz="1800" dirty="0">
                <a:solidFill>
                  <a:schemeClr val="bg1"/>
                </a:solidFill>
              </a:rPr>
              <a:t> install -g </a:t>
            </a:r>
            <a:r>
              <a:rPr lang="en-US" sz="1800" dirty="0" err="1">
                <a:solidFill>
                  <a:schemeClr val="bg1"/>
                </a:solidFill>
              </a:rPr>
              <a:t>json</a:t>
            </a:r>
            <a:r>
              <a:rPr lang="en-US" sz="1800" dirty="0">
                <a:solidFill>
                  <a:schemeClr val="bg1"/>
                </a:solidFill>
              </a:rPr>
              <a:t>-server</a:t>
            </a:r>
            <a:r>
              <a:rPr lang="en-US" sz="1800" dirty="0" smtClean="0">
                <a:solidFill>
                  <a:schemeClr val="bg1"/>
                </a:solidFill>
              </a:rPr>
              <a:t>.</a:t>
            </a:r>
          </a:p>
          <a:p>
            <a:endParaRPr lang="en-US" sz="1800" dirty="0" smtClean="0">
              <a:solidFill>
                <a:schemeClr val="bg1"/>
              </a:solidFill>
            </a:endParaRPr>
          </a:p>
          <a:p>
            <a:pPr marL="285750" indent="-285750">
              <a:buFont typeface="Arial" pitchFamily="34" charset="0"/>
              <a:buChar char="•"/>
            </a:pPr>
            <a:r>
              <a:rPr lang="en-US" sz="1800" dirty="0">
                <a:solidFill>
                  <a:schemeClr val="bg1"/>
                </a:solidFill>
              </a:rPr>
              <a:t>Compatibility Issues:</a:t>
            </a:r>
          </a:p>
          <a:p>
            <a:r>
              <a:rPr lang="en-US" sz="1800" dirty="0">
                <a:solidFill>
                  <a:schemeClr val="bg1"/>
                </a:solidFill>
              </a:rPr>
              <a:t>The website may not display or function properly across different web browsers (e.g., Chrome, Firefox, Safari, Internet Explorer) or devices (e.g., desktops, laptops, tablets, smartphones) due to differences in rendering engines and screen resolutions</a:t>
            </a:r>
            <a:r>
              <a:rPr lang="en-US" sz="1800" dirty="0" smtClean="0">
                <a:solidFill>
                  <a:schemeClr val="bg1"/>
                </a:solidFill>
              </a:rPr>
              <a:t>.</a:t>
            </a:r>
          </a:p>
          <a:p>
            <a:r>
              <a:rPr lang="en-US" sz="1800" dirty="0">
                <a:solidFill>
                  <a:schemeClr val="tx2"/>
                </a:solidFill>
              </a:rPr>
              <a:t>Solution</a:t>
            </a:r>
            <a:r>
              <a:rPr lang="en-US" sz="1800" dirty="0">
                <a:solidFill>
                  <a:schemeClr val="bg1"/>
                </a:solidFill>
              </a:rPr>
              <a:t>: </a:t>
            </a:r>
            <a:r>
              <a:rPr lang="en-US" sz="1800" dirty="0" smtClean="0">
                <a:solidFill>
                  <a:schemeClr val="bg1"/>
                </a:solidFill>
              </a:rPr>
              <a:t> </a:t>
            </a:r>
            <a:r>
              <a:rPr lang="en-US" sz="1600" dirty="0" smtClean="0">
                <a:solidFill>
                  <a:schemeClr val="bg1"/>
                </a:solidFill>
              </a:rPr>
              <a:t>Conduct </a:t>
            </a:r>
            <a:r>
              <a:rPr lang="en-US" sz="1600" dirty="0">
                <a:solidFill>
                  <a:schemeClr val="bg1"/>
                </a:solidFill>
              </a:rPr>
              <a:t>thorough cross-browser and cross-device testing during the development phase to identify and address rendering inconsistencies and layout issues. Use CSS frameworks like Bootstrap or </a:t>
            </a:r>
            <a:r>
              <a:rPr lang="en-US" sz="1600" dirty="0" err="1">
                <a:solidFill>
                  <a:schemeClr val="bg1"/>
                </a:solidFill>
              </a:rPr>
              <a:t>Flexbox</a:t>
            </a:r>
            <a:r>
              <a:rPr lang="en-US" sz="1600" dirty="0">
                <a:solidFill>
                  <a:schemeClr val="bg1"/>
                </a:solidFill>
              </a:rPr>
              <a:t> to ensure responsiveness across different screen sizes and resolutions.</a:t>
            </a:r>
            <a:endParaRPr lang="en-US" sz="1600" dirty="0" smtClean="0">
              <a:solidFill>
                <a:schemeClr val="bg1"/>
              </a:solidFill>
            </a:endParaRPr>
          </a:p>
          <a:p>
            <a:endParaRPr lang="en-US" sz="1800" dirty="0" smtClean="0">
              <a:solidFill>
                <a:schemeClr val="bg1"/>
              </a:solidFill>
            </a:endParaRPr>
          </a:p>
          <a:p>
            <a:pPr marL="285750" indent="-285750">
              <a:buFont typeface="Arial" pitchFamily="34" charset="0"/>
              <a:buChar char="•"/>
            </a:pPr>
            <a:endParaRPr lang="en-US" sz="1800" dirty="0">
              <a:solidFill>
                <a:schemeClr val="bg1"/>
              </a:solidFill>
            </a:endParaRPr>
          </a:p>
          <a:p>
            <a:r>
              <a:rPr lang="en-US" sz="1800" dirty="0">
                <a:solidFill>
                  <a:schemeClr val="bg1"/>
                </a:solidFill>
              </a:rPr>
              <a:t/>
            </a:r>
            <a:br>
              <a:rPr lang="en-US" sz="1800" dirty="0">
                <a:solidFill>
                  <a:schemeClr val="bg1"/>
                </a:solidFill>
              </a:rPr>
            </a:br>
            <a:r>
              <a:rPr lang="en-US" sz="1800" dirty="0" smtClean="0">
                <a:solidFill>
                  <a:schemeClr val="bg1"/>
                </a:solidFill>
              </a:rPr>
              <a:t/>
            </a:r>
            <a:br>
              <a:rPr lang="en-US" sz="1800" dirty="0" smtClean="0">
                <a:solidFill>
                  <a:schemeClr val="bg1"/>
                </a:solidFill>
              </a:rPr>
            </a:br>
            <a:r>
              <a:rPr lang="en-US" sz="1800" dirty="0" smtClean="0">
                <a:solidFill>
                  <a:schemeClr val="bg1"/>
                </a:solidFill>
              </a:rPr>
              <a:t/>
            </a:r>
            <a:br>
              <a:rPr lang="en-US" sz="1800" dirty="0" smtClean="0">
                <a:solidFill>
                  <a:schemeClr val="bg1"/>
                </a:solidFill>
              </a:rPr>
            </a:br>
            <a:r>
              <a:rPr lang="en-US" sz="1800" dirty="0" smtClean="0">
                <a:solidFill>
                  <a:schemeClr val="bg1"/>
                </a:solidFill>
              </a:rPr>
              <a:t/>
            </a:r>
            <a:br>
              <a:rPr lang="en-US" sz="1800" dirty="0" smtClean="0">
                <a:solidFill>
                  <a:schemeClr val="bg1"/>
                </a:solidFill>
              </a:rPr>
            </a:br>
            <a:r>
              <a:rPr lang="en-US" sz="1800" dirty="0" smtClean="0">
                <a:solidFill>
                  <a:schemeClr val="bg1"/>
                </a:solidFill>
              </a:rPr>
              <a:t/>
            </a:r>
            <a:br>
              <a:rPr lang="en-US" sz="1800" dirty="0" smtClean="0">
                <a:solidFill>
                  <a:schemeClr val="bg1"/>
                </a:solidFill>
              </a:rPr>
            </a:br>
            <a:endParaRPr lang="en-US" sz="18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r>
              <a:rPr lang="en-US" dirty="0" smtClean="0"/>
              <a:t>UI-UX:</a:t>
            </a:r>
            <a:br>
              <a:rPr lang="en-US" dirty="0" smtClean="0"/>
            </a:br>
            <a:r>
              <a:rPr lang="en-US" dirty="0"/>
              <a:t/>
            </a:r>
            <a:br>
              <a:rPr lang="en-US" dirty="0"/>
            </a:br>
            <a:r>
              <a:rPr lang="en-US" sz="1600" dirty="0" smtClean="0">
                <a:solidFill>
                  <a:schemeClr val="tx2"/>
                </a:solidFill>
              </a:rPr>
              <a:t>Creating </a:t>
            </a:r>
            <a:r>
              <a:rPr lang="en-US" sz="1600" dirty="0">
                <a:solidFill>
                  <a:schemeClr val="tx2"/>
                </a:solidFill>
              </a:rPr>
              <a:t>a Calming and Accessible UI</a:t>
            </a:r>
            <a:r>
              <a:rPr lang="en-US" sz="1600" dirty="0">
                <a:solidFill>
                  <a:schemeClr val="bg1"/>
                </a:solidFill>
              </a:rPr>
              <a:t>: </a:t>
            </a:r>
            <a:r>
              <a:rPr lang="en-US" sz="1500" dirty="0">
                <a:solidFill>
                  <a:schemeClr val="bg1"/>
                </a:solidFill>
              </a:rPr>
              <a:t>One of the primary challenges I faced was designing a UI that promotes a sense of calmness and accessibility for users seeking mental health support. Given the sensitive nature of the topic, it was crucial to avoid overwhelming users with too much information or cluttered interfaces.</a:t>
            </a:r>
            <a:br>
              <a:rPr lang="en-US" sz="1500" dirty="0">
                <a:solidFill>
                  <a:schemeClr val="bg1"/>
                </a:solidFill>
              </a:rPr>
            </a:br>
            <a:r>
              <a:rPr lang="en-US" sz="1600" dirty="0" smtClean="0">
                <a:solidFill>
                  <a:schemeClr val="bg1"/>
                </a:solidFill>
              </a:rPr>
              <a:t/>
            </a:r>
            <a:br>
              <a:rPr lang="en-US" sz="1600" dirty="0" smtClean="0">
                <a:solidFill>
                  <a:schemeClr val="bg1"/>
                </a:solidFill>
              </a:rPr>
            </a:br>
            <a:r>
              <a:rPr lang="en-US" sz="1600" dirty="0">
                <a:solidFill>
                  <a:schemeClr val="tx2"/>
                </a:solidFill>
              </a:rPr>
              <a:t>Color Psychology</a:t>
            </a:r>
            <a:r>
              <a:rPr lang="en-US" sz="1500" dirty="0">
                <a:solidFill>
                  <a:schemeClr val="bg1"/>
                </a:solidFill>
              </a:rPr>
              <a:t>: To address this challenge, I opted for shades of blue throughout the app's UI. Blue is associated with feelings of calmness, trust, and stability, making it ideal for a mental health-focused application. By carefully selecting and incorporating different shades of blue, I aimed to evoke a sense of serenity and comfort for users.</a:t>
            </a:r>
            <a:br>
              <a:rPr lang="en-US" sz="1500" dirty="0">
                <a:solidFill>
                  <a:schemeClr val="bg1"/>
                </a:solidFill>
              </a:rPr>
            </a:br>
            <a:r>
              <a:rPr lang="en-US" sz="1600" dirty="0"/>
              <a:t/>
            </a:r>
            <a:br>
              <a:rPr lang="en-US" sz="1600" dirty="0"/>
            </a:br>
            <a:r>
              <a:rPr lang="en-US" sz="1600" dirty="0" err="1"/>
              <a:t>Chatbot</a:t>
            </a:r>
            <a:r>
              <a:rPr lang="en-US" sz="1600" dirty="0"/>
              <a:t> Design: </a:t>
            </a:r>
            <a:r>
              <a:rPr lang="en-US" sz="1500" dirty="0">
                <a:solidFill>
                  <a:schemeClr val="bg1"/>
                </a:solidFill>
              </a:rPr>
              <a:t>While the rest of the app follows a predominantly blue color scheme, I made the deliberate choice to use a white background for the </a:t>
            </a:r>
            <a:r>
              <a:rPr lang="en-US" sz="1500" dirty="0" err="1">
                <a:solidFill>
                  <a:schemeClr val="bg1"/>
                </a:solidFill>
              </a:rPr>
              <a:t>chatbot</a:t>
            </a:r>
            <a:r>
              <a:rPr lang="en-US" sz="1500" dirty="0">
                <a:solidFill>
                  <a:schemeClr val="bg1"/>
                </a:solidFill>
              </a:rPr>
              <a:t> interface. This decision was made to provide a visual contrast and highlight the conversational aspect of interacting with the </a:t>
            </a:r>
            <a:r>
              <a:rPr lang="en-US" sz="1500" dirty="0" err="1">
                <a:solidFill>
                  <a:schemeClr val="bg1"/>
                </a:solidFill>
              </a:rPr>
              <a:t>chatbot</a:t>
            </a:r>
            <a:r>
              <a:rPr lang="en-US" sz="1500" dirty="0">
                <a:solidFill>
                  <a:schemeClr val="bg1"/>
                </a:solidFill>
              </a:rPr>
              <a:t>. The white background helps to differentiate the </a:t>
            </a:r>
            <a:r>
              <a:rPr lang="en-US" sz="1500" dirty="0" err="1">
                <a:solidFill>
                  <a:schemeClr val="bg1"/>
                </a:solidFill>
              </a:rPr>
              <a:t>chatbot</a:t>
            </a:r>
            <a:r>
              <a:rPr lang="en-US" sz="1500" dirty="0">
                <a:solidFill>
                  <a:schemeClr val="bg1"/>
                </a:solidFill>
              </a:rPr>
              <a:t> section from the rest of the app's content, making it stand out and inviting users to engage in dialogue comfortably</a:t>
            </a:r>
            <a:r>
              <a:rPr lang="en-US" sz="1500" dirty="0"/>
              <a:t>.</a:t>
            </a:r>
            <a:br>
              <a:rPr lang="en-US" sz="1500" dirty="0"/>
            </a:br>
            <a:endParaRPr lang="en-US" sz="15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lvl="0"/>
            <a:r>
              <a:rPr lang="en-US" sz="1800" dirty="0"/>
              <a:t>Balancing Functionality with Simplicity</a:t>
            </a:r>
            <a:r>
              <a:rPr lang="en-US" dirty="0"/>
              <a:t>: </a:t>
            </a:r>
            <a:r>
              <a:rPr lang="en-US" sz="1500" dirty="0">
                <a:solidFill>
                  <a:schemeClr val="bg1"/>
                </a:solidFill>
              </a:rPr>
              <a:t>Incorporating both media content and </a:t>
            </a:r>
            <a:r>
              <a:rPr lang="en-US" sz="1500" dirty="0" err="1">
                <a:solidFill>
                  <a:schemeClr val="bg1"/>
                </a:solidFill>
              </a:rPr>
              <a:t>chatbot</a:t>
            </a:r>
            <a:r>
              <a:rPr lang="en-US" sz="1500" dirty="0">
                <a:solidFill>
                  <a:schemeClr val="bg1"/>
                </a:solidFill>
              </a:rPr>
              <a:t> features while maintaining a simple and intuitive user experience posed a significant challenge. I had to ensure that users could easily navigate between different sections of the app while accessing the necessary resources without feeling overwhelmed</a:t>
            </a:r>
            <a:r>
              <a:rPr lang="en-US" sz="1500" dirty="0" smtClean="0">
                <a:solidFill>
                  <a:schemeClr val="bg1"/>
                </a:solidFill>
              </a:rPr>
              <a:t>.</a:t>
            </a:r>
            <a:br>
              <a:rPr lang="en-US" sz="1500" dirty="0" smtClean="0">
                <a:solidFill>
                  <a:schemeClr val="bg1"/>
                </a:solidFill>
              </a:rPr>
            </a:br>
            <a:r>
              <a:rPr lang="en-US" sz="1500" dirty="0" smtClean="0">
                <a:solidFill>
                  <a:schemeClr val="bg1"/>
                </a:solidFill>
              </a:rPr>
              <a:t/>
            </a:r>
            <a:br>
              <a:rPr lang="en-US" sz="1500" dirty="0" smtClean="0">
                <a:solidFill>
                  <a:schemeClr val="bg1"/>
                </a:solidFill>
              </a:rPr>
            </a:br>
            <a:r>
              <a:rPr lang="en-US" sz="1800" dirty="0"/>
              <a:t>Horizontal and Vertical Layout</a:t>
            </a:r>
            <a:r>
              <a:rPr lang="en-US" dirty="0"/>
              <a:t>: </a:t>
            </a:r>
            <a:r>
              <a:rPr lang="en-US" sz="1500" dirty="0">
                <a:solidFill>
                  <a:schemeClr val="bg1"/>
                </a:solidFill>
              </a:rPr>
              <a:t>To address this challenge, I implemented both horizontal and vertical layouts within the app. This allows users to scroll horizontally to explore different categories of media content, such as articles, videos, and music. Additionally, vertical scrolling enables users to navigate within each category, accessing a variety of resources with ease. By incorporating this flexible layout design, I aimed to provide users with a seamless browsing experience that encourages exploration and discovery of relevant mental health content</a:t>
            </a:r>
            <a:r>
              <a:rPr lang="en-US" sz="1500" dirty="0" smtClean="0">
                <a:solidFill>
                  <a:schemeClr val="bg1"/>
                </a:solidFill>
              </a:rPr>
              <a:t>.</a:t>
            </a:r>
            <a:br>
              <a:rPr lang="en-US" sz="1500" dirty="0" smtClean="0">
                <a:solidFill>
                  <a:schemeClr val="bg1"/>
                </a:solidFill>
              </a:rPr>
            </a:br>
            <a:r>
              <a:rPr lang="en-US" sz="1500" dirty="0">
                <a:solidFill>
                  <a:schemeClr val="bg1"/>
                </a:solidFill>
              </a:rPr>
              <a:t/>
            </a:r>
            <a:br>
              <a:rPr lang="en-US" sz="1500" dirty="0">
                <a:solidFill>
                  <a:schemeClr val="bg1"/>
                </a:solidFill>
              </a:rPr>
            </a:br>
            <a:r>
              <a:rPr lang="en-US" sz="1800" dirty="0"/>
              <a:t>Bottom Navigation </a:t>
            </a:r>
            <a:r>
              <a:rPr lang="en-US" sz="1800" dirty="0" smtClean="0"/>
              <a:t>Bar</a:t>
            </a:r>
            <a:r>
              <a:rPr lang="en-US" sz="1600" dirty="0" smtClean="0">
                <a:solidFill>
                  <a:schemeClr val="bg1"/>
                </a:solidFill>
              </a:rPr>
              <a:t>: In </a:t>
            </a:r>
            <a:r>
              <a:rPr lang="en-US" sz="1600" dirty="0">
                <a:solidFill>
                  <a:schemeClr val="bg1"/>
                </a:solidFill>
              </a:rPr>
              <a:t>addition to the horizontal and vertical layouts, I included a bottom navigation bar for quick access to every content section. This navigation bar allows users to access different features and sections of the app with a single tap, ensuring efficient navigation and enhancing overall usability.</a:t>
            </a:r>
            <a:br>
              <a:rPr lang="en-US" sz="1600" dirty="0">
                <a:solidFill>
                  <a:schemeClr val="bg1"/>
                </a:solidFill>
              </a:rPr>
            </a:br>
            <a:r>
              <a:rPr lang="en-US" sz="1500" dirty="0">
                <a:solidFill>
                  <a:schemeClr val="bg1"/>
                </a:solidFill>
              </a:rPr>
              <a:t/>
            </a:r>
            <a:br>
              <a:rPr lang="en-US" sz="1500" dirty="0">
                <a:solidFill>
                  <a:schemeClr val="bg1"/>
                </a:solidFill>
              </a:rPr>
            </a:br>
            <a:r>
              <a:rPr lang="en-US" dirty="0">
                <a:solidFill>
                  <a:schemeClr val="bg1"/>
                </a:solidFill>
              </a:rPr>
              <a:t/>
            </a:r>
            <a:br>
              <a:rPr lang="en-US" dirty="0">
                <a:solidFill>
                  <a:schemeClr val="bg1"/>
                </a:solidFill>
              </a:rPr>
            </a:b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lvl="0"/>
            <a:r>
              <a:rPr lang="en-US" dirty="0" err="1" smtClean="0"/>
              <a:t>FrontEnd</a:t>
            </a:r>
            <a:r>
              <a:rPr lang="en-US" dirty="0" smtClean="0"/>
              <a:t> Tech and </a:t>
            </a:r>
            <a:r>
              <a:rPr lang="en-US" b="1" dirty="0"/>
              <a:t>Techniques </a:t>
            </a:r>
            <a:r>
              <a:rPr lang="en-US" b="1" dirty="0" smtClean="0"/>
              <a:t>:</a:t>
            </a:r>
            <a:br>
              <a:rPr lang="en-US" b="1" dirty="0" smtClean="0"/>
            </a:br>
            <a:r>
              <a:rPr lang="en-US" b="1" dirty="0" smtClean="0"/>
              <a:t/>
            </a:r>
            <a:br>
              <a:rPr lang="en-US" b="1" dirty="0" smtClean="0"/>
            </a:br>
            <a:r>
              <a:rPr lang="en-US" sz="2000" b="1" i="1" dirty="0"/>
              <a:t>Design with CSS </a:t>
            </a:r>
            <a:r>
              <a:rPr lang="en-US" sz="2000" b="1" i="1" dirty="0" err="1"/>
              <a:t>Flexbox</a:t>
            </a:r>
            <a:r>
              <a:rPr lang="en-US" sz="2000" b="1" i="1" dirty="0"/>
              <a:t> and Grid</a:t>
            </a:r>
            <a:r>
              <a:rPr lang="en-US" sz="2000" b="1" i="1" dirty="0" smtClean="0"/>
              <a:t>:</a:t>
            </a:r>
            <a:r>
              <a:rPr lang="en-US" sz="2000" dirty="0"/>
              <a:t/>
            </a:r>
            <a:br>
              <a:rPr lang="en-US" sz="2000" dirty="0"/>
            </a:br>
            <a:r>
              <a:rPr lang="en-US" sz="1600" i="1" dirty="0">
                <a:solidFill>
                  <a:schemeClr val="bg1"/>
                </a:solidFill>
              </a:rPr>
              <a:t>Employed CSS </a:t>
            </a:r>
            <a:r>
              <a:rPr lang="en-US" sz="1600" i="1" dirty="0" err="1">
                <a:solidFill>
                  <a:schemeClr val="bg1"/>
                </a:solidFill>
              </a:rPr>
              <a:t>Flexbox</a:t>
            </a:r>
            <a:r>
              <a:rPr lang="en-US" sz="1600" i="1" dirty="0">
                <a:solidFill>
                  <a:schemeClr val="bg1"/>
                </a:solidFill>
              </a:rPr>
              <a:t> and Grid for creating a responsive and visually appealing user interface across various devices</a:t>
            </a:r>
            <a:r>
              <a:rPr lang="en-US" sz="1600" i="1" dirty="0" smtClean="0">
                <a:solidFill>
                  <a:schemeClr val="bg1"/>
                </a:solidFill>
              </a:rPr>
              <a:t>.</a:t>
            </a:r>
            <a:br>
              <a:rPr lang="en-US" sz="1600" i="1" dirty="0" smtClean="0">
                <a:solidFill>
                  <a:schemeClr val="bg1"/>
                </a:solidFill>
              </a:rPr>
            </a:br>
            <a:r>
              <a:rPr lang="en-US" sz="1600" dirty="0">
                <a:solidFill>
                  <a:schemeClr val="bg1"/>
                </a:solidFill>
              </a:rPr>
              <a:t/>
            </a:r>
            <a:br>
              <a:rPr lang="en-US" sz="1600" dirty="0">
                <a:solidFill>
                  <a:schemeClr val="bg1"/>
                </a:solidFill>
              </a:rPr>
            </a:br>
            <a:r>
              <a:rPr lang="en-US" sz="2000" b="1" i="1" dirty="0" err="1"/>
              <a:t>Vite</a:t>
            </a:r>
            <a:r>
              <a:rPr lang="en-US" sz="2000" b="1" i="1" dirty="0"/>
              <a:t> Framework:</a:t>
            </a:r>
            <a:r>
              <a:rPr lang="en-US" sz="2000" dirty="0"/>
              <a:t/>
            </a:r>
            <a:br>
              <a:rPr lang="en-US" sz="2000" dirty="0"/>
            </a:br>
            <a:r>
              <a:rPr lang="en-US" sz="1600" i="1" dirty="0">
                <a:solidFill>
                  <a:schemeClr val="bg1"/>
                </a:solidFill>
              </a:rPr>
              <a:t>Is  a fast and efficient build tool, enhancing the development workflow and optimizing the application's performance</a:t>
            </a:r>
            <a:r>
              <a:rPr lang="en-US" sz="1600" i="1" dirty="0" smtClean="0">
                <a:solidFill>
                  <a:schemeClr val="bg1"/>
                </a:solidFill>
              </a:rPr>
              <a:t>.</a:t>
            </a:r>
            <a:br>
              <a:rPr lang="en-US" sz="1600" i="1" dirty="0" smtClean="0">
                <a:solidFill>
                  <a:schemeClr val="bg1"/>
                </a:solidFill>
              </a:rPr>
            </a:br>
            <a:r>
              <a:rPr lang="en-US" sz="1600" dirty="0">
                <a:solidFill>
                  <a:schemeClr val="bg1"/>
                </a:solidFill>
              </a:rPr>
              <a:t/>
            </a:r>
            <a:br>
              <a:rPr lang="en-US" sz="1600" dirty="0">
                <a:solidFill>
                  <a:schemeClr val="bg1"/>
                </a:solidFill>
              </a:rPr>
            </a:br>
            <a:r>
              <a:rPr lang="en-US" sz="2000" b="1" i="1" dirty="0" err="1"/>
              <a:t>FlowiseAI</a:t>
            </a:r>
            <a:r>
              <a:rPr lang="en-US" b="1" i="1" dirty="0"/>
              <a:t>:</a:t>
            </a:r>
            <a:r>
              <a:rPr lang="en-US" dirty="0"/>
              <a:t/>
            </a:r>
            <a:br>
              <a:rPr lang="en-US" dirty="0"/>
            </a:br>
            <a:r>
              <a:rPr lang="en-US" sz="1600" i="1" dirty="0">
                <a:solidFill>
                  <a:schemeClr val="bg1"/>
                </a:solidFill>
              </a:rPr>
              <a:t>Integrated </a:t>
            </a:r>
            <a:r>
              <a:rPr lang="en-US" sz="1600" i="1" dirty="0" err="1">
                <a:solidFill>
                  <a:schemeClr val="bg1"/>
                </a:solidFill>
              </a:rPr>
              <a:t>FlowiseAI</a:t>
            </a:r>
            <a:r>
              <a:rPr lang="en-US" sz="1600" i="1" dirty="0">
                <a:solidFill>
                  <a:schemeClr val="bg1"/>
                </a:solidFill>
              </a:rPr>
              <a:t> for embedding an intelligent </a:t>
            </a:r>
            <a:r>
              <a:rPr lang="en-US" sz="1600" i="1" dirty="0" err="1">
                <a:solidFill>
                  <a:schemeClr val="bg1"/>
                </a:solidFill>
              </a:rPr>
              <a:t>chatbot</a:t>
            </a:r>
            <a:r>
              <a:rPr lang="en-US" sz="1600" i="1" dirty="0">
                <a:solidFill>
                  <a:schemeClr val="bg1"/>
                </a:solidFill>
              </a:rPr>
              <a:t>, enriching the user experience with dynamic and personalized interactions</a:t>
            </a:r>
            <a:r>
              <a:rPr lang="en-US" sz="1600" i="1" dirty="0" smtClean="0">
                <a:solidFill>
                  <a:schemeClr val="bg1"/>
                </a:solidFill>
              </a:rPr>
              <a:t>.</a:t>
            </a:r>
            <a:br>
              <a:rPr lang="en-US" sz="1600" i="1" dirty="0" smtClean="0">
                <a:solidFill>
                  <a:schemeClr val="bg1"/>
                </a:solidFill>
              </a:rPr>
            </a:br>
            <a:r>
              <a:rPr lang="en-US" sz="1600" dirty="0">
                <a:solidFill>
                  <a:schemeClr val="bg1"/>
                </a:solidFill>
              </a:rPr>
              <a:t/>
            </a:r>
            <a:br>
              <a:rPr lang="en-US" sz="1600" dirty="0">
                <a:solidFill>
                  <a:schemeClr val="bg1"/>
                </a:solidFill>
              </a:rPr>
            </a:br>
            <a:r>
              <a:rPr lang="en-US" sz="2000" b="1" i="1" dirty="0"/>
              <a:t>Dynamic Pages with Route Parameters and Hooks:</a:t>
            </a:r>
            <a:r>
              <a:rPr lang="en-US" sz="2000" dirty="0"/>
              <a:t/>
            </a:r>
            <a:br>
              <a:rPr lang="en-US" sz="2000" dirty="0"/>
            </a:br>
            <a:r>
              <a:rPr lang="en-US" sz="1600" i="1" dirty="0">
                <a:solidFill>
                  <a:schemeClr val="bg1"/>
                </a:solidFill>
              </a:rPr>
              <a:t>Utilized React-Router v6, </a:t>
            </a:r>
            <a:r>
              <a:rPr lang="en-US" sz="1600" i="1" dirty="0" err="1">
                <a:solidFill>
                  <a:schemeClr val="bg1"/>
                </a:solidFill>
              </a:rPr>
              <a:t>useParams</a:t>
            </a:r>
            <a:r>
              <a:rPr lang="en-US" sz="1600" i="1" dirty="0">
                <a:solidFill>
                  <a:schemeClr val="bg1"/>
                </a:solidFill>
              </a:rPr>
              <a:t>, and the </a:t>
            </a:r>
            <a:r>
              <a:rPr lang="en-US" sz="1600" i="1" dirty="0" err="1">
                <a:solidFill>
                  <a:schemeClr val="bg1"/>
                </a:solidFill>
              </a:rPr>
              <a:t>useFetch</a:t>
            </a:r>
            <a:r>
              <a:rPr lang="en-US" sz="1600" i="1" dirty="0">
                <a:solidFill>
                  <a:schemeClr val="bg1"/>
                </a:solidFill>
              </a:rPr>
              <a:t> hook to create dynamic pages with route parameters, fetching and displaying content based on user interactions.</a:t>
            </a:r>
            <a:r>
              <a:rPr lang="en-US" sz="1600" dirty="0">
                <a:solidFill>
                  <a:schemeClr val="bg1"/>
                </a:solidFill>
              </a:rPr>
              <a:t/>
            </a:r>
            <a:br>
              <a:rPr lang="en-US" sz="1600" dirty="0">
                <a:solidFill>
                  <a:schemeClr val="bg1"/>
                </a:solidFill>
              </a:rPr>
            </a:br>
            <a:r>
              <a:rPr lang="en-US" b="1" dirty="0"/>
              <a:t/>
            </a:r>
            <a:br>
              <a:rPr lang="en-US" b="1" dirty="0"/>
            </a:br>
            <a:endParaRPr lang="en-US" dirty="0"/>
          </a:p>
        </p:txBody>
      </p:sp>
    </p:spTree>
    <p:extLst>
      <p:ext uri="{BB962C8B-B14F-4D97-AF65-F5344CB8AC3E}">
        <p14:creationId xmlns:p14="http://schemas.microsoft.com/office/powerpoint/2010/main" val="55971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lvl="0"/>
            <a:r>
              <a:rPr lang="en-US" sz="2000" b="1" i="1" dirty="0"/>
              <a:t>React-Router v6:</a:t>
            </a:r>
            <a:r>
              <a:rPr lang="en-US" dirty="0"/>
              <a:t/>
            </a:r>
            <a:br>
              <a:rPr lang="en-US" dirty="0"/>
            </a:br>
            <a:r>
              <a:rPr lang="en-US" sz="1600" i="1" dirty="0">
                <a:solidFill>
                  <a:schemeClr val="bg1"/>
                </a:solidFill>
              </a:rPr>
              <a:t>Adopted React-Router v6 for efficient client-side routing, providing a smooth navigation experience within the therapy </a:t>
            </a:r>
            <a:r>
              <a:rPr lang="en-US" sz="1600" i="1" dirty="0" err="1">
                <a:solidFill>
                  <a:schemeClr val="bg1"/>
                </a:solidFill>
              </a:rPr>
              <a:t>chatbot</a:t>
            </a:r>
            <a:r>
              <a:rPr lang="en-US" sz="1600" i="1" dirty="0">
                <a:solidFill>
                  <a:schemeClr val="bg1"/>
                </a:solidFill>
              </a:rPr>
              <a:t> website</a:t>
            </a:r>
            <a:r>
              <a:rPr lang="en-US" sz="1600" i="1" dirty="0" smtClean="0">
                <a:solidFill>
                  <a:schemeClr val="bg1"/>
                </a:solidFill>
              </a:rPr>
              <a:t>.</a:t>
            </a:r>
            <a:br>
              <a:rPr lang="en-US" sz="1600" i="1" dirty="0" smtClean="0">
                <a:solidFill>
                  <a:schemeClr val="bg1"/>
                </a:solidFill>
              </a:rPr>
            </a:br>
            <a:r>
              <a:rPr lang="en-US" dirty="0"/>
              <a:t/>
            </a:r>
            <a:br>
              <a:rPr lang="en-US" dirty="0"/>
            </a:br>
            <a:r>
              <a:rPr lang="en-US" sz="2000" b="1" i="1" dirty="0"/>
              <a:t>JSON Server</a:t>
            </a:r>
            <a:r>
              <a:rPr lang="en-US" b="1" i="1" dirty="0"/>
              <a:t>:</a:t>
            </a:r>
            <a:r>
              <a:rPr lang="en-US" dirty="0"/>
              <a:t/>
            </a:r>
            <a:br>
              <a:rPr lang="en-US" dirty="0"/>
            </a:br>
            <a:r>
              <a:rPr lang="en-US" sz="1600" i="1" dirty="0">
                <a:solidFill>
                  <a:schemeClr val="bg1"/>
                </a:solidFill>
              </a:rPr>
              <a:t>Implemented JSON Server to simulate a backend for testing and development purposes, ensuring seamless integration with the front-end React application</a:t>
            </a:r>
            <a:r>
              <a:rPr lang="en-US" sz="1600" i="1" dirty="0" smtClean="0">
                <a:solidFill>
                  <a:schemeClr val="bg1"/>
                </a:solidFill>
              </a:rPr>
              <a:t>.</a:t>
            </a:r>
            <a:br>
              <a:rPr lang="en-US" sz="1600" i="1" dirty="0" smtClean="0">
                <a:solidFill>
                  <a:schemeClr val="bg1"/>
                </a:solidFill>
              </a:rPr>
            </a:br>
            <a:r>
              <a:rPr lang="en-US" sz="1600" i="1" dirty="0" smtClean="0">
                <a:solidFill>
                  <a:schemeClr val="bg1"/>
                </a:solidFill>
              </a:rPr>
              <a:t/>
            </a:r>
            <a:br>
              <a:rPr lang="en-US" sz="1600" i="1" dirty="0" smtClean="0">
                <a:solidFill>
                  <a:schemeClr val="bg1"/>
                </a:solidFill>
              </a:rPr>
            </a:br>
            <a:r>
              <a:rPr lang="en-US" sz="2000" b="1" i="1" dirty="0"/>
              <a:t>react-router-</a:t>
            </a:r>
            <a:r>
              <a:rPr lang="en-US" sz="2000" b="1" i="1" dirty="0" err="1"/>
              <a:t>dom</a:t>
            </a:r>
            <a:r>
              <a:rPr lang="en-US" sz="1600" b="1" i="1" dirty="0"/>
              <a:t>:</a:t>
            </a:r>
            <a:r>
              <a:rPr lang="en-US" sz="1600" dirty="0"/>
              <a:t/>
            </a:r>
            <a:br>
              <a:rPr lang="en-US" sz="1600" dirty="0"/>
            </a:br>
            <a:r>
              <a:rPr lang="en-US" sz="1600" i="1" dirty="0">
                <a:solidFill>
                  <a:schemeClr val="bg1"/>
                </a:solidFill>
              </a:rPr>
              <a:t>Employed the react-router-</a:t>
            </a:r>
            <a:r>
              <a:rPr lang="en-US" sz="1600" i="1" dirty="0" err="1">
                <a:solidFill>
                  <a:schemeClr val="bg1"/>
                </a:solidFill>
              </a:rPr>
              <a:t>dom</a:t>
            </a:r>
            <a:r>
              <a:rPr lang="en-US" sz="1600" i="1" dirty="0">
                <a:solidFill>
                  <a:schemeClr val="bg1"/>
                </a:solidFill>
              </a:rPr>
              <a:t> library for managing navigation and routing in the React application, facilitating a coherent user journey.</a:t>
            </a:r>
            <a:r>
              <a:rPr lang="en-US" sz="1600" dirty="0">
                <a:solidFill>
                  <a:schemeClr val="bg1"/>
                </a:solidFill>
              </a:rPr>
              <a:t/>
            </a:r>
            <a:br>
              <a:rPr lang="en-US" sz="1600" dirty="0">
                <a:solidFill>
                  <a:schemeClr val="bg1"/>
                </a:solidFill>
              </a:rPr>
            </a:br>
            <a:r>
              <a:rPr lang="en-US" sz="1600" b="1" i="1" dirty="0">
                <a:solidFill>
                  <a:schemeClr val="bg1"/>
                </a:solidFill>
              </a:rPr>
              <a:t>React Bootstrap </a:t>
            </a:r>
            <a:r>
              <a:rPr lang="en-US" sz="1600" b="1" i="1" dirty="0" smtClean="0">
                <a:solidFill>
                  <a:schemeClr val="bg1"/>
                </a:solidFill>
              </a:rPr>
              <a:t>5</a:t>
            </a:r>
            <a:br>
              <a:rPr lang="en-US" sz="1600" b="1" i="1" dirty="0" smtClean="0">
                <a:solidFill>
                  <a:schemeClr val="bg1"/>
                </a:solidFill>
              </a:rPr>
            </a:br>
            <a:r>
              <a:rPr lang="en-US" sz="1600" dirty="0">
                <a:solidFill>
                  <a:schemeClr val="bg1"/>
                </a:solidFill>
              </a:rPr>
              <a:t/>
            </a:r>
            <a:br>
              <a:rPr lang="en-US" sz="1600" dirty="0">
                <a:solidFill>
                  <a:schemeClr val="bg1"/>
                </a:solidFill>
              </a:rPr>
            </a:br>
            <a:r>
              <a:rPr lang="en-US" sz="2000" b="1" i="1" dirty="0" err="1"/>
              <a:t>Formik</a:t>
            </a:r>
            <a:r>
              <a:rPr lang="en-US" sz="2000" b="1" i="1" dirty="0"/>
              <a:t> </a:t>
            </a:r>
            <a:r>
              <a:rPr lang="en-US" sz="2000" b="1" i="1" dirty="0" err="1"/>
              <a:t>Liberary</a:t>
            </a:r>
            <a:r>
              <a:rPr lang="en-US" sz="2000" b="1" i="1" dirty="0"/>
              <a:t>:</a:t>
            </a:r>
            <a:r>
              <a:rPr lang="en-US" sz="2000" dirty="0"/>
              <a:t/>
            </a:r>
            <a:br>
              <a:rPr lang="en-US" sz="2000" dirty="0"/>
            </a:br>
            <a:r>
              <a:rPr lang="en-US" sz="1600" i="1" dirty="0">
                <a:solidFill>
                  <a:schemeClr val="bg1"/>
                </a:solidFill>
              </a:rPr>
              <a:t>is a React/React Native package used for handling forms; it keeps track of form values, errors, and events, and handles form submissions.</a:t>
            </a:r>
            <a:r>
              <a:rPr lang="en-US" sz="1600" dirty="0">
                <a:solidFill>
                  <a:schemeClr val="bg1"/>
                </a:solidFill>
              </a:rPr>
              <a:t/>
            </a:r>
            <a:br>
              <a:rPr lang="en-US" sz="1600" dirty="0">
                <a:solidFill>
                  <a:schemeClr val="bg1"/>
                </a:solidFill>
              </a:rPr>
            </a:br>
            <a:r>
              <a:rPr lang="en-US" sz="1600" dirty="0">
                <a:solidFill>
                  <a:schemeClr val="bg1"/>
                </a:solidFill>
              </a:rPr>
              <a:t/>
            </a:r>
            <a:br>
              <a:rPr lang="en-US" sz="1600" dirty="0">
                <a:solidFill>
                  <a:schemeClr val="bg1"/>
                </a:solidFill>
              </a:rPr>
            </a:br>
            <a:endParaRPr lang="en-US" sz="16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59"/>
          <p:cNvSpPr txBox="1">
            <a:spLocks noGrp="1"/>
          </p:cNvSpPr>
          <p:nvPr>
            <p:ph type="title"/>
          </p:nvPr>
        </p:nvSpPr>
        <p:spPr>
          <a:xfrm>
            <a:off x="4996800" y="6618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2042" name="Google Shape;2042;p5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2043" name="Google Shape;2043;p59"/>
          <p:cNvSpPr txBox="1">
            <a:spLocks noGrp="1"/>
          </p:cNvSpPr>
          <p:nvPr>
            <p:ph type="title" idx="2"/>
          </p:nvPr>
        </p:nvSpPr>
        <p:spPr>
          <a:xfrm>
            <a:off x="4996800" y="209919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245,00</a:t>
            </a:r>
            <a:endParaRPr/>
          </a:p>
        </p:txBody>
      </p:sp>
      <p:sp>
        <p:nvSpPr>
          <p:cNvPr id="2044" name="Google Shape;2044;p5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2045" name="Google Shape;2045;p59"/>
          <p:cNvSpPr txBox="1">
            <a:spLocks noGrp="1"/>
          </p:cNvSpPr>
          <p:nvPr>
            <p:ph type="title" idx="4"/>
          </p:nvPr>
        </p:nvSpPr>
        <p:spPr>
          <a:xfrm>
            <a:off x="4996800" y="35365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a:t>
            </a:r>
            <a:endParaRPr/>
          </a:p>
        </p:txBody>
      </p:sp>
      <p:sp>
        <p:nvSpPr>
          <p:cNvPr id="2046" name="Google Shape;2046;p5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a:t>
            </a:r>
            <a:endParaRPr/>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
            <a:ext cx="9143999" cy="5257800"/>
          </a:xfrm>
          <a:prstGeom prst="rect">
            <a:avLst/>
          </a:prstGeom>
        </p:spPr>
      </p:pic>
    </p:spTree>
    <p:extLst>
      <p:ext uri="{BB962C8B-B14F-4D97-AF65-F5344CB8AC3E}">
        <p14:creationId xmlns:p14="http://schemas.microsoft.com/office/powerpoint/2010/main" val="321090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3" name="Text Placeholder 2"/>
          <p:cNvSpPr>
            <a:spLocks noGrp="1"/>
          </p:cNvSpPr>
          <p:nvPr>
            <p:ph type="body" idx="1"/>
          </p:nvPr>
        </p:nvSpPr>
        <p:spPr>
          <a:xfrm>
            <a:off x="914400" y="1200150"/>
            <a:ext cx="7172100" cy="3810000"/>
          </a:xfrm>
        </p:spPr>
        <p:txBody>
          <a:bodyPr/>
          <a:lstStyle/>
          <a:p>
            <a:r>
              <a:rPr lang="en-US" dirty="0"/>
              <a:t>Mental health refers to a person's emotional, psychological, and social well-being. It encompasses how individuals think, feel, and behave, impacting their ability to cope with stress, form and maintain relationships, and make decisions. Good mental health is crucial for overall well-being and quality of life</a:t>
            </a:r>
            <a:r>
              <a:rPr lang="en-US" dirty="0" smtClean="0"/>
              <a:t>.</a:t>
            </a:r>
          </a:p>
          <a:p>
            <a:pPr marL="155575" indent="0">
              <a:buNone/>
            </a:pPr>
            <a:endParaRPr lang="en-US" dirty="0"/>
          </a:p>
          <a:p>
            <a:r>
              <a:rPr lang="en-US" dirty="0"/>
              <a:t>The importance of the project lies in addressing the pressing need for mental health support. Mental health issues affect a significant portion of the population, and many individuals face barriers in accessing appropriate care. Stigma, lack of resources, and limited awareness contribute to this problem</a:t>
            </a:r>
            <a:r>
              <a:rPr lang="en-US" dirty="0" smtClean="0"/>
              <a:t>.</a:t>
            </a:r>
          </a:p>
          <a:p>
            <a:endParaRPr lang="en-US" dirty="0"/>
          </a:p>
          <a:p>
            <a:r>
              <a:rPr lang="en-US" dirty="0"/>
              <a:t>Through the project, individuals gain access to valuable information, tools, and a supportive community, enabling them to enhance their mental well-being and seek appropriate help when required. By leveraging technology, the project aims to make mental health support more accessible, personalized, and user-friendly, thereby creating a positive impact on individuals' lives</a:t>
            </a:r>
            <a:r>
              <a:rPr lang="en-US" dirty="0" smtClean="0"/>
              <a:t>.</a:t>
            </a:r>
          </a:p>
          <a:p>
            <a:endParaRPr lang="en-US" dirty="0"/>
          </a:p>
          <a:p>
            <a:r>
              <a:rPr lang="en-US" dirty="0" err="1"/>
              <a:t>Nafsi</a:t>
            </a:r>
            <a:r>
              <a:rPr lang="en-US" dirty="0"/>
              <a:t> is a website and mobile application designed to promote mental well-being and provide support for individuals facing various mental health challenges. The app aims to address the growing need for accessible and user-friendly mental health resources in today's fast-paced digital world.</a:t>
            </a:r>
          </a:p>
          <a:p>
            <a:endParaRPr lang="en-US" dirty="0"/>
          </a:p>
          <a:p>
            <a:endParaRPr lang="en-US" dirty="0"/>
          </a:p>
          <a:p>
            <a:endParaRPr lang="en-US" dirty="0"/>
          </a:p>
        </p:txBody>
      </p:sp>
      <p:sp>
        <p:nvSpPr>
          <p:cNvPr id="4" name="TextBox 3"/>
          <p:cNvSpPr txBox="1"/>
          <p:nvPr/>
        </p:nvSpPr>
        <p:spPr>
          <a:xfrm>
            <a:off x="3048000" y="514350"/>
            <a:ext cx="2514600" cy="523220"/>
          </a:xfrm>
          <a:prstGeom prst="rect">
            <a:avLst/>
          </a:prstGeom>
          <a:noFill/>
        </p:spPr>
        <p:txBody>
          <a:bodyPr wrap="square" rtlCol="0">
            <a:spAutoFit/>
          </a:bodyPr>
          <a:lstStyle/>
          <a:p>
            <a:pPr algn="ctr"/>
            <a:r>
              <a:rPr lang="en-US" sz="2800" dirty="0" smtClean="0">
                <a:solidFill>
                  <a:schemeClr val="tx2"/>
                </a:solidFill>
              </a:rPr>
              <a:t>Introduction</a:t>
            </a:r>
            <a:endParaRPr lang="en-US" sz="2800"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59"/>
          <p:cNvSpPr txBox="1">
            <a:spLocks noGrp="1"/>
          </p:cNvSpPr>
          <p:nvPr>
            <p:ph type="title"/>
          </p:nvPr>
        </p:nvSpPr>
        <p:spPr>
          <a:xfrm>
            <a:off x="4996800" y="6618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2042" name="Google Shape;2042;p5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2043" name="Google Shape;2043;p59"/>
          <p:cNvSpPr txBox="1">
            <a:spLocks noGrp="1"/>
          </p:cNvSpPr>
          <p:nvPr>
            <p:ph type="title" idx="2"/>
          </p:nvPr>
        </p:nvSpPr>
        <p:spPr>
          <a:xfrm>
            <a:off x="4996800" y="209919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245,00</a:t>
            </a:r>
            <a:endParaRPr/>
          </a:p>
        </p:txBody>
      </p:sp>
      <p:sp>
        <p:nvSpPr>
          <p:cNvPr id="2044" name="Google Shape;2044;p5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2045" name="Google Shape;2045;p59"/>
          <p:cNvSpPr txBox="1">
            <a:spLocks noGrp="1"/>
          </p:cNvSpPr>
          <p:nvPr>
            <p:ph type="title" idx="4"/>
          </p:nvPr>
        </p:nvSpPr>
        <p:spPr>
          <a:xfrm>
            <a:off x="4996800" y="35365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a:t>
            </a:r>
            <a:endParaRPr/>
          </a:p>
        </p:txBody>
      </p:sp>
      <p:sp>
        <p:nvSpPr>
          <p:cNvPr id="2046" name="Google Shape;2046;p5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a:t>
            </a:r>
            <a:endParaRPr/>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59"/>
          <p:cNvSpPr txBox="1">
            <a:spLocks noGrp="1"/>
          </p:cNvSpPr>
          <p:nvPr>
            <p:ph type="title"/>
          </p:nvPr>
        </p:nvSpPr>
        <p:spPr>
          <a:xfrm>
            <a:off x="4996800" y="6618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2042" name="Google Shape;2042;p5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2043" name="Google Shape;2043;p59"/>
          <p:cNvSpPr txBox="1">
            <a:spLocks noGrp="1"/>
          </p:cNvSpPr>
          <p:nvPr>
            <p:ph type="title" idx="2"/>
          </p:nvPr>
        </p:nvSpPr>
        <p:spPr>
          <a:xfrm>
            <a:off x="4996800" y="209919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245,00</a:t>
            </a:r>
            <a:endParaRPr/>
          </a:p>
        </p:txBody>
      </p:sp>
      <p:sp>
        <p:nvSpPr>
          <p:cNvPr id="2044" name="Google Shape;2044;p5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2045" name="Google Shape;2045;p59"/>
          <p:cNvSpPr txBox="1">
            <a:spLocks noGrp="1"/>
          </p:cNvSpPr>
          <p:nvPr>
            <p:ph type="title" idx="4"/>
          </p:nvPr>
        </p:nvSpPr>
        <p:spPr>
          <a:xfrm>
            <a:off x="4996800" y="35365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a:t>
            </a:r>
            <a:endParaRPr/>
          </a:p>
        </p:txBody>
      </p:sp>
      <p:sp>
        <p:nvSpPr>
          <p:cNvPr id="2046" name="Google Shape;2046;p5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a:t>
            </a:r>
            <a:endParaRPr/>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8385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59"/>
          <p:cNvSpPr txBox="1">
            <a:spLocks noGrp="1"/>
          </p:cNvSpPr>
          <p:nvPr>
            <p:ph type="title"/>
          </p:nvPr>
        </p:nvSpPr>
        <p:spPr>
          <a:xfrm>
            <a:off x="4996800" y="6618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2042" name="Google Shape;2042;p5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2043" name="Google Shape;2043;p59"/>
          <p:cNvSpPr txBox="1">
            <a:spLocks noGrp="1"/>
          </p:cNvSpPr>
          <p:nvPr>
            <p:ph type="title" idx="2"/>
          </p:nvPr>
        </p:nvSpPr>
        <p:spPr>
          <a:xfrm>
            <a:off x="4996800" y="209919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245,00</a:t>
            </a:r>
            <a:endParaRPr/>
          </a:p>
        </p:txBody>
      </p:sp>
      <p:sp>
        <p:nvSpPr>
          <p:cNvPr id="2044" name="Google Shape;2044;p5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2045" name="Google Shape;2045;p59"/>
          <p:cNvSpPr txBox="1">
            <a:spLocks noGrp="1"/>
          </p:cNvSpPr>
          <p:nvPr>
            <p:ph type="title" idx="4"/>
          </p:nvPr>
        </p:nvSpPr>
        <p:spPr>
          <a:xfrm>
            <a:off x="4996800" y="35365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a:t>
            </a:r>
            <a:endParaRPr/>
          </a:p>
        </p:txBody>
      </p:sp>
      <p:sp>
        <p:nvSpPr>
          <p:cNvPr id="2046" name="Google Shape;2046;p5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cold</a:t>
            </a:r>
            <a:endParaRPr/>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1661384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REINFORCES THE CONCEPT</a:t>
            </a:r>
            <a:endParaRPr/>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long texts</a:t>
            </a:r>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50" y="-95250"/>
            <a:ext cx="9566250" cy="5334000"/>
          </a:xfrm>
          <a:prstGeom prst="rect">
            <a:avLst/>
          </a:prstGeom>
        </p:spPr>
      </p:pic>
    </p:spTree>
    <p:extLst>
      <p:ext uri="{BB962C8B-B14F-4D97-AF65-F5344CB8AC3E}">
        <p14:creationId xmlns:p14="http://schemas.microsoft.com/office/powerpoint/2010/main" val="277974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lvl="0"/>
            <a:r>
              <a:rPr lang="en-US" dirty="0" smtClean="0">
                <a:solidFill>
                  <a:schemeClr val="tx2"/>
                </a:solidFill>
              </a:rPr>
              <a:t>Back-End Tech:</a:t>
            </a:r>
            <a:br>
              <a:rPr lang="en-US" dirty="0" smtClean="0">
                <a:solidFill>
                  <a:schemeClr val="tx2"/>
                </a:solidFill>
              </a:rPr>
            </a:br>
            <a:r>
              <a:rPr lang="en-US" dirty="0" smtClean="0">
                <a:solidFill>
                  <a:schemeClr val="tx2"/>
                </a:solidFill>
              </a:rPr>
              <a:t/>
            </a:r>
            <a:br>
              <a:rPr lang="en-US" dirty="0" smtClean="0">
                <a:solidFill>
                  <a:schemeClr val="tx2"/>
                </a:solidFill>
              </a:rPr>
            </a:br>
            <a:r>
              <a:rPr lang="en-US" sz="2200" b="1" dirty="0" err="1"/>
              <a:t>NodeJS</a:t>
            </a:r>
            <a:r>
              <a:rPr lang="en-US" dirty="0"/>
              <a:t/>
            </a:r>
            <a:br>
              <a:rPr lang="en-US" dirty="0"/>
            </a:br>
            <a:r>
              <a:rPr lang="en-US" sz="1600" dirty="0" err="1">
                <a:solidFill>
                  <a:schemeClr val="bg1"/>
                </a:solidFill>
              </a:rPr>
              <a:t>NodeJS</a:t>
            </a:r>
            <a:r>
              <a:rPr lang="en-US" sz="1600" dirty="0">
                <a:solidFill>
                  <a:schemeClr val="bg1"/>
                </a:solidFill>
              </a:rPr>
              <a:t> is a JavaScript runtime environment framework that can be used for cross-platform development purposes. Since JavaScript is one of the most popular languages in the current context, that popularity has lifted up </a:t>
            </a:r>
            <a:r>
              <a:rPr lang="en-US" sz="1600" dirty="0" err="1">
                <a:solidFill>
                  <a:schemeClr val="bg1"/>
                </a:solidFill>
              </a:rPr>
              <a:t>NodeJS</a:t>
            </a:r>
            <a:r>
              <a:rPr lang="en-US" sz="1600" dirty="0">
                <a:solidFill>
                  <a:schemeClr val="bg1"/>
                </a:solidFill>
              </a:rPr>
              <a:t> to be one of the most used back-end frameworks as well. </a:t>
            </a:r>
            <a:r>
              <a:rPr lang="en-US" sz="1600" dirty="0" smtClean="0">
                <a:solidFill>
                  <a:schemeClr val="bg1"/>
                </a:solidFill>
              </a:rPr>
              <a:t/>
            </a:r>
            <a:br>
              <a:rPr lang="en-US" sz="1600" dirty="0" smtClean="0">
                <a:solidFill>
                  <a:schemeClr val="bg1"/>
                </a:solidFill>
              </a:rPr>
            </a:br>
            <a:r>
              <a:rPr lang="en-US" sz="1600" dirty="0">
                <a:solidFill>
                  <a:schemeClr val="bg1"/>
                </a:solidFill>
              </a:rPr>
              <a:t/>
            </a:r>
            <a:br>
              <a:rPr lang="en-US" sz="1600" dirty="0">
                <a:solidFill>
                  <a:schemeClr val="bg1"/>
                </a:solidFill>
              </a:rPr>
            </a:br>
            <a:r>
              <a:rPr lang="en-US" sz="2000" dirty="0" smtClean="0">
                <a:solidFill>
                  <a:schemeClr val="tx2"/>
                </a:solidFill>
              </a:rPr>
              <a:t>Advantages</a:t>
            </a:r>
            <a:r>
              <a:rPr lang="en-US" sz="1600" dirty="0" smtClean="0">
                <a:solidFill>
                  <a:schemeClr val="bg1"/>
                </a:solidFill>
              </a:rPr>
              <a:t>:</a:t>
            </a:r>
            <a:br>
              <a:rPr lang="en-US" sz="1600" dirty="0" smtClean="0">
                <a:solidFill>
                  <a:schemeClr val="bg1"/>
                </a:solidFill>
              </a:rPr>
            </a:br>
            <a:r>
              <a:rPr lang="en-US" sz="1600" dirty="0">
                <a:solidFill>
                  <a:schemeClr val="bg1"/>
                </a:solidFill>
              </a:rPr>
              <a:t>Based on JavaScript, which is well known to everyone</a:t>
            </a:r>
            <a:r>
              <a:rPr lang="en-US" sz="1600" dirty="0" smtClean="0">
                <a:solidFill>
                  <a:schemeClr val="bg1"/>
                </a:solidFill>
              </a:rPr>
              <a:t>.</a:t>
            </a:r>
            <a:r>
              <a:rPr lang="en-US" sz="1600" dirty="0">
                <a:solidFill>
                  <a:schemeClr val="bg1"/>
                </a:solidFill>
              </a:rPr>
              <a:t/>
            </a:r>
            <a:br>
              <a:rPr lang="en-US" sz="1600" dirty="0">
                <a:solidFill>
                  <a:schemeClr val="bg1"/>
                </a:solidFill>
              </a:rPr>
            </a:br>
            <a:r>
              <a:rPr lang="en-US" sz="1600" dirty="0">
                <a:solidFill>
                  <a:schemeClr val="bg1"/>
                </a:solidFill>
              </a:rPr>
              <a:t>Easy learning curve and large </a:t>
            </a:r>
            <a:r>
              <a:rPr lang="en-US" sz="1600" dirty="0" smtClean="0">
                <a:solidFill>
                  <a:schemeClr val="bg1"/>
                </a:solidFill>
              </a:rPr>
              <a:t>community</a:t>
            </a:r>
            <a:r>
              <a:rPr lang="en-US" sz="1600" dirty="0">
                <a:solidFill>
                  <a:schemeClr val="bg1"/>
                </a:solidFill>
              </a:rPr>
              <a:t>.</a:t>
            </a:r>
            <a:br>
              <a:rPr lang="en-US" sz="1600" dirty="0">
                <a:solidFill>
                  <a:schemeClr val="bg1"/>
                </a:solidFill>
              </a:rPr>
            </a:br>
            <a:r>
              <a:rPr lang="en-US" sz="1600" dirty="0">
                <a:solidFill>
                  <a:schemeClr val="bg1"/>
                </a:solidFill>
              </a:rPr>
              <a:t>Contains an excellent package manager.</a:t>
            </a:r>
            <a:br>
              <a:rPr lang="en-US" sz="1600" dirty="0">
                <a:solidFill>
                  <a:schemeClr val="bg1"/>
                </a:solidFill>
              </a:rPr>
            </a:br>
            <a:r>
              <a:rPr lang="en-US" sz="1600" dirty="0">
                <a:solidFill>
                  <a:schemeClr val="bg1"/>
                </a:solidFill>
              </a:rPr>
              <a:t>Library support.</a:t>
            </a:r>
            <a:br>
              <a:rPr lang="en-US" sz="1600" dirty="0">
                <a:solidFill>
                  <a:schemeClr val="bg1"/>
                </a:solidFill>
              </a:rPr>
            </a:br>
            <a:r>
              <a:rPr lang="en-US" sz="1600" dirty="0">
                <a:solidFill>
                  <a:schemeClr val="bg1"/>
                </a:solidFill>
              </a:rPr>
              <a:t>Quick and easy handling of concurrent requests.</a:t>
            </a:r>
            <a:br>
              <a:rPr lang="en-US" sz="1600" dirty="0">
                <a:solidFill>
                  <a:schemeClr val="bg1"/>
                </a:solidFill>
              </a:rPr>
            </a:br>
            <a:r>
              <a:rPr lang="en-US" sz="1600" dirty="0">
                <a:solidFill>
                  <a:schemeClr val="bg1"/>
                </a:solidFill>
              </a:rPr>
              <a:t>Simple and scalable.</a:t>
            </a:r>
            <a:br>
              <a:rPr lang="en-US" sz="1600" dirty="0">
                <a:solidFill>
                  <a:schemeClr val="bg1"/>
                </a:solidFill>
              </a:rPr>
            </a:br>
            <a:r>
              <a:rPr lang="en-US" sz="1600" dirty="0">
                <a:solidFill>
                  <a:schemeClr val="bg1"/>
                </a:solidFill>
              </a:rPr>
              <a:t>Well established.</a:t>
            </a:r>
            <a:br>
              <a:rPr lang="en-US" sz="1600"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697128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lvl="0"/>
            <a:r>
              <a:rPr lang="en-US" sz="2000" dirty="0" err="1">
                <a:solidFill>
                  <a:schemeClr val="tx2"/>
                </a:solidFill>
              </a:rPr>
              <a:t>D</a:t>
            </a:r>
            <a:r>
              <a:rPr lang="en-US" sz="2000" dirty="0" err="1" smtClean="0">
                <a:solidFill>
                  <a:schemeClr val="tx2"/>
                </a:solidFill>
              </a:rPr>
              <a:t>isAdvantages</a:t>
            </a:r>
            <a:r>
              <a:rPr lang="en-US" sz="1600" dirty="0" smtClean="0">
                <a:solidFill>
                  <a:schemeClr val="bg1"/>
                </a:solidFill>
              </a:rPr>
              <a:t>:</a:t>
            </a:r>
            <a:br>
              <a:rPr lang="en-US" sz="1600" dirty="0" smtClean="0">
                <a:solidFill>
                  <a:schemeClr val="bg1"/>
                </a:solidFill>
              </a:rPr>
            </a:br>
            <a:r>
              <a:rPr lang="en-US" sz="1600" dirty="0">
                <a:solidFill>
                  <a:schemeClr val="bg1"/>
                </a:solidFill>
              </a:rPr>
              <a:t>Some developers may have difficulties working with asynchronous requests</a:t>
            </a:r>
            <a:r>
              <a:rPr lang="en-US" sz="1600" dirty="0" smtClean="0">
                <a:solidFill>
                  <a:schemeClr val="bg1"/>
                </a:solidFill>
              </a:rPr>
              <a:t>.</a:t>
            </a:r>
            <a:br>
              <a:rPr lang="en-US" sz="1600" dirty="0" smtClean="0">
                <a:solidFill>
                  <a:schemeClr val="bg1"/>
                </a:solidFill>
              </a:rPr>
            </a:br>
            <a:r>
              <a:rPr lang="en-US" sz="1600" dirty="0">
                <a:solidFill>
                  <a:schemeClr val="bg1"/>
                </a:solidFill>
              </a:rPr>
              <a:t/>
            </a:r>
            <a:br>
              <a:rPr lang="en-US" sz="1600" dirty="0">
                <a:solidFill>
                  <a:schemeClr val="bg1"/>
                </a:solidFill>
              </a:rPr>
            </a:br>
            <a:r>
              <a:rPr lang="en-US" sz="1600" dirty="0">
                <a:solidFill>
                  <a:schemeClr val="bg1"/>
                </a:solidFill>
              </a:rPr>
              <a:t>Nested callbacks</a:t>
            </a:r>
            <a:r>
              <a:rPr lang="en-US" sz="1600" dirty="0" smtClean="0">
                <a:solidFill>
                  <a:schemeClr val="bg1"/>
                </a:solidFill>
              </a:rPr>
              <a:t>.</a:t>
            </a:r>
            <a:br>
              <a:rPr lang="en-US" sz="1600" dirty="0" smtClean="0">
                <a:solidFill>
                  <a:schemeClr val="bg1"/>
                </a:solidFill>
              </a:rPr>
            </a:br>
            <a:r>
              <a:rPr lang="en-US" sz="1600" dirty="0" smtClean="0">
                <a:solidFill>
                  <a:schemeClr val="bg1"/>
                </a:solidFill>
              </a:rPr>
              <a:t/>
            </a:r>
            <a:br>
              <a:rPr lang="en-US" sz="1600" dirty="0" smtClean="0">
                <a:solidFill>
                  <a:schemeClr val="bg1"/>
                </a:solidFill>
              </a:rPr>
            </a:br>
            <a:r>
              <a:rPr lang="en-US" sz="1600" b="1" dirty="0">
                <a:solidFill>
                  <a:schemeClr val="bg1"/>
                </a:solidFill>
              </a:rPr>
              <a:t>Unstable </a:t>
            </a:r>
            <a:r>
              <a:rPr lang="en-US" sz="1600" b="1" dirty="0" smtClean="0">
                <a:solidFill>
                  <a:schemeClr val="bg1"/>
                </a:solidFill>
              </a:rPr>
              <a:t>API.</a:t>
            </a:r>
            <a:br>
              <a:rPr lang="en-US" sz="1600" b="1" dirty="0" smtClean="0">
                <a:solidFill>
                  <a:schemeClr val="bg1"/>
                </a:solidFill>
              </a:rPr>
            </a:br>
            <a:r>
              <a:rPr lang="en-US" sz="1600" b="1" dirty="0" smtClean="0">
                <a:solidFill>
                  <a:schemeClr val="bg1"/>
                </a:solidFill>
              </a:rPr>
              <a:t/>
            </a:r>
            <a:br>
              <a:rPr lang="en-US" sz="1600" b="1" dirty="0" smtClean="0">
                <a:solidFill>
                  <a:schemeClr val="bg1"/>
                </a:solidFill>
              </a:rPr>
            </a:br>
            <a:r>
              <a:rPr lang="en-US" sz="1600" b="1" dirty="0">
                <a:solidFill>
                  <a:schemeClr val="bg1"/>
                </a:solidFill>
              </a:rPr>
              <a:t>Limited standard </a:t>
            </a:r>
            <a:r>
              <a:rPr lang="en-US" sz="1600" b="1" dirty="0" smtClean="0">
                <a:solidFill>
                  <a:schemeClr val="bg1"/>
                </a:solidFill>
              </a:rPr>
              <a:t>library</a:t>
            </a:r>
            <a:r>
              <a:rPr lang="en-US" sz="1600" dirty="0">
                <a:solidFill>
                  <a:schemeClr val="bg1"/>
                </a:solidFill>
              </a:rPr>
              <a:t/>
            </a:r>
            <a:br>
              <a:rPr lang="en-US" sz="1600"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299418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r>
              <a:rPr lang="en-US" dirty="0" err="1" smtClean="0"/>
              <a:t>Librariesa</a:t>
            </a:r>
            <a:r>
              <a:rPr lang="en-US" dirty="0" smtClean="0"/>
              <a:t> </a:t>
            </a:r>
            <a:r>
              <a:rPr lang="en-US" dirty="0"/>
              <a:t>and packages</a:t>
            </a:r>
            <a:r>
              <a:rPr lang="en-US" dirty="0" smtClean="0"/>
              <a:t>:</a:t>
            </a:r>
            <a:br>
              <a:rPr lang="en-US" dirty="0" smtClean="0"/>
            </a:br>
            <a:r>
              <a:rPr lang="en-US" dirty="0"/>
              <a:t/>
            </a:r>
            <a:br>
              <a:rPr lang="en-US" dirty="0"/>
            </a:br>
            <a:r>
              <a:rPr lang="en-US" sz="2000" dirty="0" err="1" smtClean="0">
                <a:solidFill>
                  <a:schemeClr val="bg1"/>
                </a:solidFill>
              </a:rPr>
              <a:t>bcryptjs</a:t>
            </a:r>
            <a:r>
              <a:rPr lang="en-US" sz="2000" dirty="0">
                <a:solidFill>
                  <a:schemeClr val="bg1"/>
                </a:solidFill>
              </a:rPr>
              <a:t/>
            </a:r>
            <a:br>
              <a:rPr lang="en-US" sz="2000" dirty="0">
                <a:solidFill>
                  <a:schemeClr val="bg1"/>
                </a:solidFill>
              </a:rPr>
            </a:br>
            <a:r>
              <a:rPr lang="en-US" sz="2000" dirty="0" smtClean="0">
                <a:solidFill>
                  <a:schemeClr val="bg1"/>
                </a:solidFill>
              </a:rPr>
              <a:t>cookie-parser</a:t>
            </a:r>
            <a:br>
              <a:rPr lang="en-US" sz="2000" dirty="0" smtClean="0">
                <a:solidFill>
                  <a:schemeClr val="bg1"/>
                </a:solidFill>
              </a:rPr>
            </a:br>
            <a:r>
              <a:rPr lang="en-US" sz="2000" dirty="0" err="1" smtClean="0">
                <a:solidFill>
                  <a:schemeClr val="bg1"/>
                </a:solidFill>
              </a:rPr>
              <a:t>cookieparser</a:t>
            </a:r>
            <a:r>
              <a:rPr lang="en-US" sz="2000" dirty="0" smtClean="0">
                <a:solidFill>
                  <a:schemeClr val="bg1"/>
                </a:solidFill>
              </a:rPr>
              <a:t> </a:t>
            </a:r>
            <a:br>
              <a:rPr lang="en-US" sz="2000" dirty="0" smtClean="0">
                <a:solidFill>
                  <a:schemeClr val="bg1"/>
                </a:solidFill>
              </a:rPr>
            </a:br>
            <a:r>
              <a:rPr lang="en-US" sz="2000" dirty="0" err="1" smtClean="0">
                <a:solidFill>
                  <a:schemeClr val="bg1"/>
                </a:solidFill>
              </a:rPr>
              <a:t>dotenv</a:t>
            </a:r>
            <a:r>
              <a:rPr lang="en-US" sz="2000" dirty="0" smtClean="0">
                <a:solidFill>
                  <a:schemeClr val="bg1"/>
                </a:solidFill>
              </a:rPr>
              <a:t/>
            </a:r>
            <a:br>
              <a:rPr lang="en-US" sz="2000" dirty="0" smtClean="0">
                <a:solidFill>
                  <a:schemeClr val="bg1"/>
                </a:solidFill>
              </a:rPr>
            </a:br>
            <a:r>
              <a:rPr lang="en-US" sz="2000" dirty="0" smtClean="0">
                <a:solidFill>
                  <a:schemeClr val="bg1"/>
                </a:solidFill>
              </a:rPr>
              <a:t>express</a:t>
            </a:r>
            <a:br>
              <a:rPr lang="en-US" sz="2000" dirty="0" smtClean="0">
                <a:solidFill>
                  <a:schemeClr val="bg1"/>
                </a:solidFill>
              </a:rPr>
            </a:br>
            <a:r>
              <a:rPr lang="en-US" sz="2000" dirty="0" smtClean="0">
                <a:solidFill>
                  <a:schemeClr val="bg1"/>
                </a:solidFill>
              </a:rPr>
              <a:t>express-</a:t>
            </a:r>
            <a:r>
              <a:rPr lang="en-US" sz="2000" dirty="0" err="1" smtClean="0">
                <a:solidFill>
                  <a:schemeClr val="bg1"/>
                </a:solidFill>
              </a:rPr>
              <a:t>async</a:t>
            </a:r>
            <a:r>
              <a:rPr lang="en-US" sz="2000" dirty="0" smtClean="0">
                <a:solidFill>
                  <a:schemeClr val="bg1"/>
                </a:solidFill>
              </a:rPr>
              <a:t>-handler </a:t>
            </a:r>
            <a:br>
              <a:rPr lang="en-US" sz="2000" dirty="0" smtClean="0">
                <a:solidFill>
                  <a:schemeClr val="bg1"/>
                </a:solidFill>
              </a:rPr>
            </a:br>
            <a:r>
              <a:rPr lang="en-US" sz="2000" dirty="0" err="1" smtClean="0">
                <a:solidFill>
                  <a:schemeClr val="bg1"/>
                </a:solidFill>
              </a:rPr>
              <a:t>googleapis</a:t>
            </a:r>
            <a:r>
              <a:rPr lang="en-US" sz="2000" dirty="0" smtClean="0">
                <a:solidFill>
                  <a:schemeClr val="bg1"/>
                </a:solidFill>
              </a:rPr>
              <a:t/>
            </a:r>
            <a:br>
              <a:rPr lang="en-US" sz="2000" dirty="0" smtClean="0">
                <a:solidFill>
                  <a:schemeClr val="bg1"/>
                </a:solidFill>
              </a:rPr>
            </a:br>
            <a:r>
              <a:rPr lang="en-US" sz="2000" dirty="0" err="1" smtClean="0">
                <a:solidFill>
                  <a:schemeClr val="bg1"/>
                </a:solidFill>
              </a:rPr>
              <a:t>joi</a:t>
            </a:r>
            <a:r>
              <a:rPr lang="en-US" sz="2000" dirty="0" smtClean="0">
                <a:solidFill>
                  <a:schemeClr val="bg1"/>
                </a:solidFill>
              </a:rPr>
              <a:t/>
            </a:r>
            <a:br>
              <a:rPr lang="en-US" sz="2000" dirty="0" smtClean="0">
                <a:solidFill>
                  <a:schemeClr val="bg1"/>
                </a:solidFill>
              </a:rPr>
            </a:br>
            <a:r>
              <a:rPr lang="en-US" sz="2000" dirty="0" err="1" smtClean="0">
                <a:solidFill>
                  <a:schemeClr val="bg1"/>
                </a:solidFill>
              </a:rPr>
              <a:t>jsonwebtoken</a:t>
            </a:r>
            <a:r>
              <a:rPr lang="en-US" sz="2000" dirty="0" smtClean="0">
                <a:solidFill>
                  <a:schemeClr val="bg1"/>
                </a:solidFill>
              </a:rPr>
              <a:t/>
            </a:r>
            <a:br>
              <a:rPr lang="en-US" sz="2000" dirty="0" smtClean="0">
                <a:solidFill>
                  <a:schemeClr val="bg1"/>
                </a:solidFill>
              </a:rPr>
            </a:br>
            <a:r>
              <a:rPr lang="en-US" sz="2000" dirty="0" smtClean="0">
                <a:solidFill>
                  <a:schemeClr val="bg1"/>
                </a:solidFill>
              </a:rPr>
              <a:t>mongoose </a:t>
            </a:r>
            <a:br>
              <a:rPr lang="en-US" sz="2000" dirty="0" smtClean="0">
                <a:solidFill>
                  <a:schemeClr val="bg1"/>
                </a:solidFill>
              </a:rPr>
            </a:br>
            <a:r>
              <a:rPr lang="en-US" sz="2000" dirty="0" err="1" smtClean="0">
                <a:solidFill>
                  <a:schemeClr val="bg1"/>
                </a:solidFill>
              </a:rPr>
              <a:t>multer</a:t>
            </a:r>
            <a:r>
              <a:rPr lang="en-US" sz="2000" dirty="0" smtClean="0">
                <a:solidFill>
                  <a:schemeClr val="bg1"/>
                </a:solidFill>
              </a:rPr>
              <a:t/>
            </a:r>
            <a:br>
              <a:rPr lang="en-US" sz="2000" dirty="0" smtClean="0">
                <a:solidFill>
                  <a:schemeClr val="bg1"/>
                </a:solidFill>
              </a:rPr>
            </a:br>
            <a:r>
              <a:rPr lang="en-US" sz="2000" dirty="0" smtClean="0">
                <a:solidFill>
                  <a:schemeClr val="bg1"/>
                </a:solidFill>
              </a:rPr>
              <a:t>socket.io</a:t>
            </a:r>
            <a:br>
              <a:rPr lang="en-US" sz="2000" dirty="0" smtClean="0">
                <a:solidFill>
                  <a:schemeClr val="bg1"/>
                </a:solidFill>
              </a:rPr>
            </a:br>
            <a:r>
              <a:rPr lang="en-US" sz="2000" dirty="0" err="1" smtClean="0">
                <a:solidFill>
                  <a:schemeClr val="bg1"/>
                </a:solidFill>
              </a:rPr>
              <a:t>uuid</a:t>
            </a:r>
            <a:r>
              <a:rPr lang="en-US" dirty="0">
                <a:solidFill>
                  <a:schemeClr val="bg1"/>
                </a:solidFill>
              </a:rPr>
              <a:t/>
            </a:r>
            <a:br>
              <a:rPr lang="en-US" dirty="0">
                <a:solidFill>
                  <a:schemeClr val="bg1"/>
                </a:solidFill>
              </a:rPr>
            </a:br>
            <a:endParaRPr 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REINFORCES THE CONCEPT</a:t>
            </a:r>
            <a:endParaRPr/>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long texts</a:t>
            </a:r>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628650"/>
            <a:ext cx="10439400" cy="6324600"/>
          </a:xfrm>
          <a:prstGeom prst="rect">
            <a:avLst/>
          </a:prstGeom>
        </p:spPr>
      </p:pic>
    </p:spTree>
    <p:extLst>
      <p:ext uri="{BB962C8B-B14F-4D97-AF65-F5344CB8AC3E}">
        <p14:creationId xmlns:p14="http://schemas.microsoft.com/office/powerpoint/2010/main" val="119870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REINFORCES THE CONCEPT</a:t>
            </a:r>
            <a:endParaRPr/>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long texts</a:t>
            </a:r>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36700"/>
            <a:ext cx="10439400" cy="5780250"/>
          </a:xfrm>
          <a:prstGeom prst="rect">
            <a:avLst/>
          </a:prstGeom>
        </p:spPr>
      </p:pic>
    </p:spTree>
    <p:extLst>
      <p:ext uri="{BB962C8B-B14F-4D97-AF65-F5344CB8AC3E}">
        <p14:creationId xmlns:p14="http://schemas.microsoft.com/office/powerpoint/2010/main" val="36159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REINFORCES THE CONCEPT</a:t>
            </a:r>
            <a:endParaRPr/>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long texts</a:t>
            </a:r>
            <a:endParaRP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23850"/>
            <a:ext cx="10668000" cy="5467350"/>
          </a:xfrm>
          <a:prstGeom prst="rect">
            <a:avLst/>
          </a:prstGeom>
        </p:spPr>
      </p:pic>
    </p:spTree>
    <p:extLst>
      <p:ext uri="{BB962C8B-B14F-4D97-AF65-F5344CB8AC3E}">
        <p14:creationId xmlns:p14="http://schemas.microsoft.com/office/powerpoint/2010/main" val="120177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41"/>
          <p:cNvSpPr txBox="1">
            <a:spLocks noGrp="1"/>
          </p:cNvSpPr>
          <p:nvPr>
            <p:ph type="subTitle" idx="1"/>
          </p:nvPr>
        </p:nvSpPr>
        <p:spPr>
          <a:xfrm>
            <a:off x="152400" y="133350"/>
            <a:ext cx="8763000" cy="4724400"/>
          </a:xfrm>
          <a:prstGeom prst="rect">
            <a:avLst/>
          </a:prstGeom>
        </p:spPr>
        <p:txBody>
          <a:bodyPr spcFirstLastPara="1" wrap="square" lIns="91425" tIns="91425" rIns="91425" bIns="91425" anchor="t" anchorCtr="0">
            <a:noAutofit/>
          </a:bodyPr>
          <a:lstStyle/>
          <a:p>
            <a:r>
              <a:rPr lang="en-US" sz="2200" b="1" dirty="0"/>
              <a:t>Problem Definition: </a:t>
            </a:r>
            <a:endParaRPr lang="en-US" sz="2200" b="1" dirty="0" smtClean="0"/>
          </a:p>
          <a:p>
            <a:r>
              <a:rPr lang="en-US" sz="2200" b="1" dirty="0" smtClean="0"/>
              <a:t>Developing </a:t>
            </a:r>
            <a:r>
              <a:rPr lang="en-US" sz="2200" b="1" dirty="0"/>
              <a:t>an Effective Mental Health Mobile App and </a:t>
            </a:r>
            <a:r>
              <a:rPr lang="en-US" sz="2200" b="1" dirty="0" smtClean="0"/>
              <a:t>Website</a:t>
            </a:r>
          </a:p>
          <a:p>
            <a:endParaRPr lang="en-US" sz="2000" dirty="0">
              <a:solidFill>
                <a:schemeClr val="bg1"/>
              </a:solidFill>
            </a:endParaRPr>
          </a:p>
          <a:p>
            <a:pPr algn="l"/>
            <a:r>
              <a:rPr lang="en-US" sz="2000" dirty="0" smtClean="0">
                <a:solidFill>
                  <a:schemeClr val="bg1"/>
                </a:solidFill>
              </a:rPr>
              <a:t>	Mental </a:t>
            </a:r>
            <a:r>
              <a:rPr lang="en-US" sz="2000" dirty="0">
                <a:solidFill>
                  <a:schemeClr val="bg1"/>
                </a:solidFill>
              </a:rPr>
              <a:t>health is a growing concern worldwide, with increasing numbers of </a:t>
            </a:r>
            <a:r>
              <a:rPr lang="en-US" sz="2000" dirty="0" smtClean="0">
                <a:solidFill>
                  <a:schemeClr val="bg1"/>
                </a:solidFill>
              </a:rPr>
              <a:t>individuals experiencing </a:t>
            </a:r>
            <a:r>
              <a:rPr lang="en-US" sz="2000" dirty="0">
                <a:solidFill>
                  <a:schemeClr val="bg1"/>
                </a:solidFill>
              </a:rPr>
              <a:t>mental health issues such as anxiety, depression, and stress. While there is a greater awareness and acceptance of mental health concerns, access to timely and effective mental health support remains a challenge for many people. Traditional therapy options may be expensive, time-consuming, or stigmatized, preventing individuals from seeking help. In this context, the development of a mobile app focused on mental health presents an opportunity to address these barriers and provide accessible support</a:t>
            </a:r>
            <a:r>
              <a:rPr lang="en-US" sz="2000" dirty="0" smtClean="0">
                <a:solidFill>
                  <a:schemeClr val="bg1"/>
                </a:solidFill>
              </a:rPr>
              <a:t>.</a:t>
            </a:r>
          </a:p>
          <a:p>
            <a:pPr algn="l"/>
            <a:endParaRPr lang="en-US" dirty="0">
              <a:solidFill>
                <a:schemeClr val="bg1"/>
              </a:solidFill>
            </a:endParaRPr>
          </a:p>
          <a:p>
            <a:pPr algn="l"/>
            <a:endParaRPr lang="en-US" dirty="0">
              <a:solidFill>
                <a:schemeClr val="bg1"/>
              </a:solidFill>
            </a:endParaRPr>
          </a:p>
          <a:p>
            <a:pPr marL="0" lvl="0" indent="0"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4" name="Rectangle 3"/>
          <p:cNvSpPr/>
          <p:nvPr/>
        </p:nvSpPr>
        <p:spPr>
          <a:xfrm>
            <a:off x="76200" y="57150"/>
            <a:ext cx="8991600" cy="5247590"/>
          </a:xfrm>
          <a:prstGeom prst="rect">
            <a:avLst/>
          </a:prstGeom>
        </p:spPr>
        <p:txBody>
          <a:bodyPr wrap="square">
            <a:spAutoFit/>
          </a:bodyPr>
          <a:lstStyle/>
          <a:p>
            <a:r>
              <a:rPr lang="en-US" sz="2000" b="1" dirty="0">
                <a:solidFill>
                  <a:schemeClr val="tx2"/>
                </a:solidFill>
              </a:rPr>
              <a:t>Flutter </a:t>
            </a:r>
            <a:endParaRPr lang="en-US" sz="2000" dirty="0">
              <a:solidFill>
                <a:schemeClr val="tx2"/>
              </a:solidFill>
            </a:endParaRPr>
          </a:p>
          <a:p>
            <a:r>
              <a:rPr lang="en-US" sz="1600" dirty="0">
                <a:solidFill>
                  <a:schemeClr val="bg1"/>
                </a:solidFill>
              </a:rPr>
              <a:t>Flutter is an open source framework developed by </a:t>
            </a:r>
            <a:r>
              <a:rPr lang="en-US" sz="1600" dirty="0" err="1">
                <a:solidFill>
                  <a:schemeClr val="bg1"/>
                </a:solidFill>
              </a:rPr>
              <a:t>google</a:t>
            </a:r>
            <a:r>
              <a:rPr lang="en-US" sz="1600" dirty="0">
                <a:solidFill>
                  <a:schemeClr val="bg1"/>
                </a:solidFill>
              </a:rPr>
              <a:t>, It is specifically designed for building applications with a focus on the user interface. Flutter provides a wide range of tools, libraries, and pre-built components for developing user interfaces and applications for various platforms, including mobile (</a:t>
            </a:r>
            <a:r>
              <a:rPr lang="en-US" sz="1600" dirty="0" err="1">
                <a:solidFill>
                  <a:schemeClr val="bg1"/>
                </a:solidFill>
              </a:rPr>
              <a:t>iOS</a:t>
            </a:r>
            <a:r>
              <a:rPr lang="en-US" sz="1600" dirty="0">
                <a:solidFill>
                  <a:schemeClr val="bg1"/>
                </a:solidFill>
              </a:rPr>
              <a:t> and Android), web, and desktop</a:t>
            </a:r>
            <a:r>
              <a:rPr lang="en-US" sz="1600" dirty="0" smtClean="0">
                <a:solidFill>
                  <a:schemeClr val="bg1"/>
                </a:solidFill>
              </a:rPr>
              <a:t>.</a:t>
            </a:r>
          </a:p>
          <a:p>
            <a:endParaRPr lang="en-US" sz="1600" dirty="0" smtClean="0">
              <a:solidFill>
                <a:schemeClr val="bg1"/>
              </a:solidFill>
            </a:endParaRPr>
          </a:p>
          <a:p>
            <a:r>
              <a:rPr lang="en-US" sz="1800" b="1" dirty="0">
                <a:solidFill>
                  <a:schemeClr val="tx2"/>
                </a:solidFill>
              </a:rPr>
              <a:t>Flutter advantages</a:t>
            </a:r>
            <a:endParaRPr lang="en-US" sz="1800" dirty="0">
              <a:solidFill>
                <a:schemeClr val="tx2"/>
              </a:solidFill>
            </a:endParaRPr>
          </a:p>
          <a:p>
            <a:pPr marL="285750" lvl="0" indent="-285750">
              <a:buFont typeface="Arial" pitchFamily="34" charset="0"/>
              <a:buChar char="•"/>
            </a:pPr>
            <a:r>
              <a:rPr lang="en-US" sz="1700" dirty="0">
                <a:solidFill>
                  <a:schemeClr val="bg1"/>
                </a:solidFill>
              </a:rPr>
              <a:t>Single Codebase: Flutter allows you to write a single codebase that runs on both Android and </a:t>
            </a:r>
            <a:r>
              <a:rPr lang="en-US" sz="1700" dirty="0" err="1">
                <a:solidFill>
                  <a:schemeClr val="bg1"/>
                </a:solidFill>
              </a:rPr>
              <a:t>iOS</a:t>
            </a:r>
            <a:r>
              <a:rPr lang="en-US" sz="1700" dirty="0">
                <a:solidFill>
                  <a:schemeClr val="bg1"/>
                </a:solidFill>
              </a:rPr>
              <a:t>. This reduces development time and effort compared to building separate apps for each </a:t>
            </a:r>
            <a:r>
              <a:rPr lang="en-US" sz="1700" dirty="0" smtClean="0">
                <a:solidFill>
                  <a:schemeClr val="bg1"/>
                </a:solidFill>
              </a:rPr>
              <a:t>platform</a:t>
            </a:r>
          </a:p>
          <a:p>
            <a:pPr marL="285750" lvl="0" indent="-285750">
              <a:buFont typeface="Arial" pitchFamily="34" charset="0"/>
              <a:buChar char="•"/>
            </a:pPr>
            <a:endParaRPr lang="en-US" sz="1600" dirty="0">
              <a:solidFill>
                <a:schemeClr val="bg1"/>
              </a:solidFill>
            </a:endParaRPr>
          </a:p>
          <a:p>
            <a:pPr marL="285750" lvl="0" indent="-285750">
              <a:buFont typeface="Arial" pitchFamily="34" charset="0"/>
              <a:buChar char="•"/>
            </a:pPr>
            <a:r>
              <a:rPr lang="en-US" sz="1700" dirty="0">
                <a:solidFill>
                  <a:schemeClr val="bg1"/>
                </a:solidFill>
              </a:rPr>
              <a:t>Open Source: Flutter is open source, which means it benefits from a large and active community, and there is a wealth of resources, packages, and plugins available</a:t>
            </a:r>
            <a:r>
              <a:rPr lang="en-US" sz="1700" dirty="0" smtClean="0">
                <a:solidFill>
                  <a:schemeClr val="bg1"/>
                </a:solidFill>
              </a:rPr>
              <a:t>.</a:t>
            </a:r>
          </a:p>
          <a:p>
            <a:pPr marL="285750" lvl="0" indent="-285750">
              <a:buFont typeface="Arial" pitchFamily="34" charset="0"/>
              <a:buChar char="•"/>
            </a:pPr>
            <a:endParaRPr lang="en-US" sz="1600" dirty="0">
              <a:solidFill>
                <a:schemeClr val="bg1"/>
              </a:solidFill>
            </a:endParaRPr>
          </a:p>
          <a:p>
            <a:pPr marL="285750" lvl="0" indent="-285750">
              <a:buFont typeface="Arial" pitchFamily="34" charset="0"/>
              <a:buChar char="•"/>
            </a:pPr>
            <a:r>
              <a:rPr lang="en-US" sz="1700" dirty="0">
                <a:solidFill>
                  <a:schemeClr val="bg1"/>
                </a:solidFill>
              </a:rPr>
              <a:t>Cross-Platform Development: Beyond mobile, Flutter can be used for web and desktop development, which means you can extend your app's reach to various platforms</a:t>
            </a:r>
            <a:r>
              <a:rPr lang="en-US" sz="1700" dirty="0" smtClean="0">
                <a:solidFill>
                  <a:schemeClr val="bg1"/>
                </a:solidFill>
              </a:rPr>
              <a:t>.</a:t>
            </a:r>
          </a:p>
          <a:p>
            <a:pPr marL="285750" lvl="0" indent="-285750">
              <a:buFont typeface="Arial" pitchFamily="34" charset="0"/>
              <a:buChar char="•"/>
            </a:pPr>
            <a:endParaRPr lang="en-US" sz="1600" dirty="0">
              <a:solidFill>
                <a:schemeClr val="bg1"/>
              </a:solidFill>
            </a:endParaRPr>
          </a:p>
          <a:p>
            <a:pPr marL="285750" lvl="0" indent="-285750">
              <a:buFont typeface="Arial" pitchFamily="34" charset="0"/>
              <a:buChar char="•"/>
            </a:pPr>
            <a:r>
              <a:rPr lang="en-US" sz="1700" dirty="0">
                <a:solidFill>
                  <a:schemeClr val="bg1"/>
                </a:solidFill>
              </a:rPr>
              <a:t>Access to Native Features: Flutter provides plugins that allow you to access native platform features and APIs when needed, ensuring you are not limited by its framework.</a:t>
            </a:r>
          </a:p>
          <a:p>
            <a:endParaRPr lang="en-US" sz="1600"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6" name="Title 5"/>
          <p:cNvSpPr>
            <a:spLocks noGrp="1"/>
          </p:cNvSpPr>
          <p:nvPr>
            <p:ph type="title"/>
          </p:nvPr>
        </p:nvSpPr>
        <p:spPr>
          <a:xfrm>
            <a:off x="76200" y="57150"/>
            <a:ext cx="8991600" cy="5029200"/>
          </a:xfrm>
        </p:spPr>
        <p:txBody>
          <a:bodyPr/>
          <a:lstStyle/>
          <a:p>
            <a:r>
              <a:rPr lang="en-US" b="1" dirty="0"/>
              <a:t>Flutter </a:t>
            </a:r>
            <a:r>
              <a:rPr lang="en-US" b="1" dirty="0" smtClean="0"/>
              <a:t>disadvantages</a:t>
            </a:r>
            <a:br>
              <a:rPr lang="en-US" b="1" dirty="0" smtClean="0"/>
            </a:br>
            <a:r>
              <a:rPr lang="en-US" dirty="0"/>
              <a:t/>
            </a:r>
            <a:br>
              <a:rPr lang="en-US" dirty="0"/>
            </a:br>
            <a:r>
              <a:rPr lang="en-US" sz="1800" dirty="0">
                <a:solidFill>
                  <a:schemeClr val="bg1"/>
                </a:solidFill>
              </a:rPr>
              <a:t>Limited Native Libraries: While Flutter has a rich set of plugins, it may not have plugins for every specific native feature or library, which could require custom development</a:t>
            </a:r>
            <a:r>
              <a:rPr lang="en-US" sz="1800" dirty="0" smtClean="0">
                <a:solidFill>
                  <a:schemeClr val="bg1"/>
                </a:solidFill>
              </a:rPr>
              <a:t>.</a:t>
            </a:r>
            <a:br>
              <a:rPr lang="en-US" sz="1800" dirty="0" smtClean="0">
                <a:solidFill>
                  <a:schemeClr val="bg1"/>
                </a:solidFill>
              </a:rPr>
            </a:br>
            <a:r>
              <a:rPr lang="en-US" sz="1800" dirty="0"/>
              <a:t/>
            </a:r>
            <a:br>
              <a:rPr lang="en-US" sz="1800" dirty="0"/>
            </a:br>
            <a:r>
              <a:rPr lang="en-US" sz="1800" dirty="0">
                <a:solidFill>
                  <a:schemeClr val="bg1"/>
                </a:solidFill>
              </a:rPr>
              <a:t>Version Compatibility: As with any rapidly evolving technology, there can be compatibility issues when updating to newer versions of Flutter, which may require adjustments to your codebase</a:t>
            </a:r>
            <a:r>
              <a:rPr lang="ar-SA" sz="1800" dirty="0">
                <a:solidFill>
                  <a:schemeClr val="bg1"/>
                </a:solidFill>
              </a:rPr>
              <a:t>.</a:t>
            </a:r>
            <a:r>
              <a:rPr lang="en-US" sz="1800" dirty="0">
                <a:solidFill>
                  <a:schemeClr val="bg1"/>
                </a:solidFill>
              </a:rPr>
              <a:t/>
            </a:r>
            <a:br>
              <a:rPr lang="en-US" sz="1800" dirty="0">
                <a:solidFill>
                  <a:schemeClr val="bg1"/>
                </a:solidFill>
              </a:rPr>
            </a:br>
            <a:endParaRPr lang="en-US" sz="1800"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6" name="Title 5"/>
          <p:cNvSpPr>
            <a:spLocks noGrp="1"/>
          </p:cNvSpPr>
          <p:nvPr>
            <p:ph type="title"/>
          </p:nvPr>
        </p:nvSpPr>
        <p:spPr>
          <a:xfrm>
            <a:off x="76200" y="57150"/>
            <a:ext cx="8991600" cy="5086350"/>
          </a:xfrm>
        </p:spPr>
        <p:txBody>
          <a:bodyPr/>
          <a:lstStyle/>
          <a:p>
            <a:r>
              <a:rPr lang="en-US" sz="1800" b="1" u="sng" dirty="0"/>
              <a:t>Flutter native splash </a:t>
            </a:r>
            <a:r>
              <a:rPr lang="en-US" sz="1800" b="1" u="sng" dirty="0" smtClean="0"/>
              <a:t>package</a:t>
            </a:r>
            <a:br>
              <a:rPr lang="en-US" sz="1800" b="1" u="sng" dirty="0" smtClean="0"/>
            </a:br>
            <a:r>
              <a:rPr lang="en-US" sz="1800" dirty="0"/>
              <a:t/>
            </a:r>
            <a:br>
              <a:rPr lang="en-US" sz="1800" dirty="0"/>
            </a:br>
            <a:r>
              <a:rPr lang="en-US" sz="1700" dirty="0">
                <a:solidFill>
                  <a:schemeClr val="bg1"/>
                </a:solidFill>
              </a:rPr>
              <a:t>When your app is opened, there is a brief time while the native app loads Flutter. By default, during this time, the native app displays a white splash screen. This package automatically generates </a:t>
            </a:r>
            <a:r>
              <a:rPr lang="en-US" sz="1700" dirty="0" err="1">
                <a:solidFill>
                  <a:schemeClr val="bg1"/>
                </a:solidFill>
              </a:rPr>
              <a:t>iOS</a:t>
            </a:r>
            <a:r>
              <a:rPr lang="en-US" sz="1700" dirty="0">
                <a:solidFill>
                  <a:schemeClr val="bg1"/>
                </a:solidFill>
              </a:rPr>
              <a:t>, Android, and Web-native code for customizing this native splash screen background color and splash image. </a:t>
            </a:r>
            <a:r>
              <a:rPr lang="en-US" sz="1700" dirty="0" smtClean="0">
                <a:solidFill>
                  <a:schemeClr val="bg1"/>
                </a:solidFill>
              </a:rPr>
              <a:t/>
            </a:r>
            <a:br>
              <a:rPr lang="en-US" sz="1700" dirty="0" smtClean="0">
                <a:solidFill>
                  <a:schemeClr val="bg1"/>
                </a:solidFill>
              </a:rPr>
            </a:br>
            <a:r>
              <a:rPr lang="en-US" sz="1800" dirty="0">
                <a:solidFill>
                  <a:schemeClr val="bg1"/>
                </a:solidFill>
              </a:rPr>
              <a:t/>
            </a:r>
            <a:br>
              <a:rPr lang="en-US" sz="1800" dirty="0">
                <a:solidFill>
                  <a:schemeClr val="bg1"/>
                </a:solidFill>
              </a:rPr>
            </a:br>
            <a:r>
              <a:rPr lang="en-US" sz="1800" b="1" dirty="0"/>
              <a:t>The Issue</a:t>
            </a:r>
            <a:r>
              <a:rPr lang="en-US" sz="1800" dirty="0"/>
              <a:t>: </a:t>
            </a:r>
            <a:r>
              <a:rPr lang="en-US" sz="1600" dirty="0">
                <a:solidFill>
                  <a:schemeClr val="bg1"/>
                </a:solidFill>
              </a:rPr>
              <a:t>The Android system has begun to deal with the home page in Android 12 and newer systems in a way that is somewhat different from older Android systems</a:t>
            </a:r>
            <a:r>
              <a:rPr lang="en-US" sz="1600" dirty="0" smtClean="0">
                <a:solidFill>
                  <a:schemeClr val="bg1"/>
                </a:solidFill>
              </a:rPr>
              <a:t>.</a:t>
            </a:r>
            <a:br>
              <a:rPr lang="en-US" sz="1600" dirty="0" smtClean="0">
                <a:solidFill>
                  <a:schemeClr val="bg1"/>
                </a:solidFill>
              </a:rPr>
            </a:br>
            <a:r>
              <a:rPr lang="en-US" sz="1800" dirty="0">
                <a:solidFill>
                  <a:schemeClr val="bg1"/>
                </a:solidFill>
              </a:rPr>
              <a:t/>
            </a:r>
            <a:br>
              <a:rPr lang="en-US" sz="1800" dirty="0">
                <a:solidFill>
                  <a:schemeClr val="bg1"/>
                </a:solidFill>
              </a:rPr>
            </a:br>
            <a:r>
              <a:rPr lang="en-US" sz="1600" dirty="0">
                <a:solidFill>
                  <a:schemeClr val="bg1"/>
                </a:solidFill>
              </a:rPr>
              <a:t>This package works well with older Android systems, but the problem was in newer Android systems in which the splash screen did not appear</a:t>
            </a:r>
            <a:r>
              <a:rPr lang="en-US" sz="1600" dirty="0" smtClean="0">
                <a:solidFill>
                  <a:schemeClr val="bg1"/>
                </a:solidFill>
              </a:rPr>
              <a:t>.</a:t>
            </a:r>
            <a:br>
              <a:rPr lang="en-US" sz="1600" dirty="0" smtClean="0">
                <a:solidFill>
                  <a:schemeClr val="bg1"/>
                </a:solidFill>
              </a:rPr>
            </a:br>
            <a:r>
              <a:rPr lang="en-US" sz="1600" b="1" dirty="0"/>
              <a:t>The Solution:</a:t>
            </a:r>
            <a:r>
              <a:rPr lang="en-US" sz="1600" dirty="0"/>
              <a:t> </a:t>
            </a:r>
            <a:r>
              <a:rPr lang="en-US" sz="1400" dirty="0">
                <a:solidFill>
                  <a:schemeClr val="bg1"/>
                </a:solidFill>
              </a:rPr>
              <a:t>We researched this problem and found two solutions to it</a:t>
            </a:r>
            <a:br>
              <a:rPr lang="en-US" sz="1400" dirty="0">
                <a:solidFill>
                  <a:schemeClr val="bg1"/>
                </a:solidFill>
              </a:rPr>
            </a:br>
            <a:r>
              <a:rPr lang="en-US" sz="1400" dirty="0"/>
              <a:t>The first:  </a:t>
            </a:r>
            <a:r>
              <a:rPr lang="en-US" sz="1400" dirty="0">
                <a:solidFill>
                  <a:schemeClr val="bg1"/>
                </a:solidFill>
              </a:rPr>
              <a:t>Through this package with some modifications available to us through it, but this solution, although it showed the Splash screen, the appearance was not good looking.</a:t>
            </a:r>
            <a:br>
              <a:rPr lang="en-US" sz="1400" dirty="0">
                <a:solidFill>
                  <a:schemeClr val="bg1"/>
                </a:solidFill>
              </a:rPr>
            </a:br>
            <a:r>
              <a:rPr lang="en-US" sz="1400" dirty="0"/>
              <a:t> </a:t>
            </a:r>
            <a:br>
              <a:rPr lang="en-US" sz="1400" dirty="0"/>
            </a:br>
            <a:r>
              <a:rPr lang="en-US" sz="1400" dirty="0"/>
              <a:t>Second:  </a:t>
            </a:r>
            <a:r>
              <a:rPr lang="en-US" sz="1400" dirty="0">
                <a:solidFill>
                  <a:schemeClr val="bg1"/>
                </a:solidFill>
              </a:rPr>
              <a:t>Through the method used by Native android developers, and this method worked effectively, so we applied it in the project.</a:t>
            </a:r>
            <a:br>
              <a:rPr lang="en-US" sz="1400" dirty="0">
                <a:solidFill>
                  <a:schemeClr val="bg1"/>
                </a:solidFill>
              </a:rPr>
            </a:br>
            <a:r>
              <a:rPr lang="en-US" sz="1400" dirty="0">
                <a:solidFill>
                  <a:schemeClr val="bg1"/>
                </a:solidFill>
              </a:rPr>
              <a:t/>
            </a:r>
            <a:br>
              <a:rPr lang="en-US" sz="1400" dirty="0">
                <a:solidFill>
                  <a:schemeClr val="bg1"/>
                </a:solidFill>
              </a:rPr>
            </a:br>
            <a:endParaRPr lang="en-US" sz="1400" dirty="0">
              <a:solidFill>
                <a:schemeClr val="bg1"/>
              </a:solidFill>
            </a:endParaRPr>
          </a:p>
        </p:txBody>
      </p:sp>
    </p:spTree>
    <p:extLst>
      <p:ext uri="{BB962C8B-B14F-4D97-AF65-F5344CB8AC3E}">
        <p14:creationId xmlns:p14="http://schemas.microsoft.com/office/powerpoint/2010/main" val="3069464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0" y="0"/>
            <a:ext cx="9144000" cy="5143500"/>
          </a:xfrm>
          <a:prstGeom prst="rect">
            <a:avLst/>
          </a:prstGeom>
        </p:spPr>
        <p:txBody>
          <a:bodyPr spcFirstLastPara="1" wrap="square" lIns="91425" tIns="91425" rIns="91425" bIns="91425" anchor="t" anchorCtr="0">
            <a:noAutofit/>
          </a:bodyPr>
          <a:lstStyle/>
          <a:p>
            <a:r>
              <a:rPr lang="en-US" b="1" u="sng" dirty="0"/>
              <a:t>Local </a:t>
            </a:r>
            <a:r>
              <a:rPr lang="en-US" b="1" u="sng" dirty="0" err="1"/>
              <a:t>auth</a:t>
            </a:r>
            <a:r>
              <a:rPr lang="en-US" b="1" u="sng" dirty="0"/>
              <a:t> </a:t>
            </a:r>
            <a:r>
              <a:rPr lang="en-US" b="1" u="sng" dirty="0" smtClean="0"/>
              <a:t>package</a:t>
            </a:r>
            <a:br>
              <a:rPr lang="en-US" b="1" u="sng" dirty="0" smtClean="0"/>
            </a:br>
            <a:r>
              <a:rPr lang="en-US" dirty="0"/>
              <a:t/>
            </a:r>
            <a:br>
              <a:rPr lang="en-US" dirty="0"/>
            </a:br>
            <a:r>
              <a:rPr lang="en-US" sz="2000" b="1" dirty="0"/>
              <a:t>The Issue</a:t>
            </a:r>
            <a:r>
              <a:rPr lang="en-US" dirty="0"/>
              <a:t>: </a:t>
            </a:r>
            <a:r>
              <a:rPr lang="en-US" sz="1800" dirty="0">
                <a:solidFill>
                  <a:schemeClr val="bg1"/>
                </a:solidFill>
              </a:rPr>
              <a:t>This package was used to lock the application during login using the fingerprint, but there was a problem while running the application on the Android 8 system. The application was crashing</a:t>
            </a:r>
            <a:r>
              <a:rPr lang="en-US" sz="1800" dirty="0" smtClean="0">
                <a:solidFill>
                  <a:schemeClr val="bg1"/>
                </a:solidFill>
              </a:rPr>
              <a:t>.</a:t>
            </a:r>
            <a:br>
              <a:rPr lang="en-US" sz="1800" dirty="0" smtClean="0">
                <a:solidFill>
                  <a:schemeClr val="bg1"/>
                </a:solidFill>
              </a:rPr>
            </a:br>
            <a:r>
              <a:rPr lang="en-US" sz="1800" dirty="0">
                <a:solidFill>
                  <a:schemeClr val="bg1"/>
                </a:solidFill>
              </a:rPr>
              <a:t/>
            </a:r>
            <a:br>
              <a:rPr lang="en-US" sz="1800" dirty="0">
                <a:solidFill>
                  <a:schemeClr val="bg1"/>
                </a:solidFill>
              </a:rPr>
            </a:br>
            <a:r>
              <a:rPr lang="en-US" sz="2000" b="1" dirty="0"/>
              <a:t>The Solution</a:t>
            </a:r>
            <a:r>
              <a:rPr lang="en-US" b="1" dirty="0"/>
              <a:t>: </a:t>
            </a:r>
            <a:r>
              <a:rPr lang="en-US" sz="1800" dirty="0">
                <a:solidFill>
                  <a:schemeClr val="bg1"/>
                </a:solidFill>
              </a:rPr>
              <a:t>Through research, we found a solution to this problem by modifying some of the values of the package, so it works properly on Android systems.</a:t>
            </a:r>
            <a:br>
              <a:rPr lang="en-US" sz="1800" dirty="0">
                <a:solidFill>
                  <a:schemeClr val="bg1"/>
                </a:solidFill>
              </a:rPr>
            </a:br>
            <a:endParaRPr sz="1800"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204" name="Google Shape;220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05" name="Google Shape;220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06" name="Google Shape;220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07" name="Google Shape;2207;p72"/>
          <p:cNvGrpSpPr/>
          <p:nvPr/>
        </p:nvGrpSpPr>
        <p:grpSpPr>
          <a:xfrm>
            <a:off x="2583563" y="3498875"/>
            <a:ext cx="3976875" cy="754200"/>
            <a:chOff x="2052655" y="3498875"/>
            <a:chExt cx="3976875" cy="754200"/>
          </a:xfrm>
        </p:grpSpPr>
        <p:sp>
          <p:nvSpPr>
            <p:cNvPr id="2208" name="Google Shape;2208;p72"/>
            <p:cNvSpPr/>
            <p:nvPr/>
          </p:nvSpPr>
          <p:spPr>
            <a:xfrm>
              <a:off x="3114480" y="3498875"/>
              <a:ext cx="791400" cy="754200"/>
            </a:xfrm>
            <a:prstGeom prst="roundRect">
              <a:avLst>
                <a:gd name="adj" fmla="val 16667"/>
              </a:avLst>
            </a:prstGeom>
            <a:solidFill>
              <a:srgbClr val="85D5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76300" y="3498875"/>
              <a:ext cx="791400" cy="754200"/>
            </a:xfrm>
            <a:prstGeom prst="roundRect">
              <a:avLst>
                <a:gd name="adj" fmla="val 16667"/>
              </a:avLst>
            </a:prstGeom>
            <a:solidFill>
              <a:srgbClr val="0016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2052655" y="3498875"/>
              <a:ext cx="791400" cy="754200"/>
            </a:xfrm>
            <a:prstGeom prst="roundRect">
              <a:avLst>
                <a:gd name="adj" fmla="val 16667"/>
              </a:avLst>
            </a:prstGeom>
            <a:solidFill>
              <a:srgbClr val="FFAB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#85d5e6</a:t>
              </a:r>
              <a:endParaRPr sz="1000">
                <a:solidFill>
                  <a:srgbClr val="FFFFFF"/>
                </a:solidFill>
              </a:endParaRPr>
            </a:p>
          </p:txBody>
        </p:sp>
        <p:sp>
          <p:nvSpPr>
            <p:cNvPr id="2213" name="Google Shape;2213;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#001633</a:t>
              </a:r>
              <a:endParaRPr sz="1000">
                <a:solidFill>
                  <a:srgbClr val="FFFFFF"/>
                </a:solidFill>
              </a:endParaRPr>
            </a:p>
          </p:txBody>
        </p:sp>
        <p:sp>
          <p:nvSpPr>
            <p:cNvPr id="2214" name="Google Shape;2214;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#ffffff</a:t>
              </a:r>
              <a:endParaRPr sz="1000">
                <a:solidFill>
                  <a:srgbClr val="0E2A47"/>
                </a:solidFill>
              </a:endParaRPr>
            </a:p>
          </p:txBody>
        </p:sp>
        <p:sp>
          <p:nvSpPr>
            <p:cNvPr id="2215" name="Google Shape;2215;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#ffab40</a:t>
              </a:r>
              <a:endParaRPr sz="1000">
                <a:solidFill>
                  <a:srgbClr val="FFFFFF"/>
                </a:solidFill>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204" name="Google Shape;220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05" name="Google Shape;220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06" name="Google Shape;220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07" name="Google Shape;2207;p72"/>
          <p:cNvGrpSpPr/>
          <p:nvPr/>
        </p:nvGrpSpPr>
        <p:grpSpPr>
          <a:xfrm>
            <a:off x="2583563" y="3498875"/>
            <a:ext cx="3976875" cy="754200"/>
            <a:chOff x="2052655" y="3498875"/>
            <a:chExt cx="3976875" cy="754200"/>
          </a:xfrm>
        </p:grpSpPr>
        <p:sp>
          <p:nvSpPr>
            <p:cNvPr id="2208" name="Google Shape;2208;p72"/>
            <p:cNvSpPr/>
            <p:nvPr/>
          </p:nvSpPr>
          <p:spPr>
            <a:xfrm>
              <a:off x="3114480" y="3498875"/>
              <a:ext cx="791400" cy="754200"/>
            </a:xfrm>
            <a:prstGeom prst="roundRect">
              <a:avLst>
                <a:gd name="adj" fmla="val 16667"/>
              </a:avLst>
            </a:prstGeom>
            <a:solidFill>
              <a:srgbClr val="85D5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76300" y="3498875"/>
              <a:ext cx="791400" cy="754200"/>
            </a:xfrm>
            <a:prstGeom prst="roundRect">
              <a:avLst>
                <a:gd name="adj" fmla="val 16667"/>
              </a:avLst>
            </a:prstGeom>
            <a:solidFill>
              <a:srgbClr val="0016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2052655" y="3498875"/>
              <a:ext cx="791400" cy="754200"/>
            </a:xfrm>
            <a:prstGeom prst="roundRect">
              <a:avLst>
                <a:gd name="adj" fmla="val 16667"/>
              </a:avLst>
            </a:prstGeom>
            <a:solidFill>
              <a:srgbClr val="FFAB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#85d5e6</a:t>
              </a:r>
              <a:endParaRPr sz="1000">
                <a:solidFill>
                  <a:srgbClr val="FFFFFF"/>
                </a:solidFill>
              </a:endParaRPr>
            </a:p>
          </p:txBody>
        </p:sp>
        <p:sp>
          <p:nvSpPr>
            <p:cNvPr id="2213" name="Google Shape;2213;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#001633</a:t>
              </a:r>
              <a:endParaRPr sz="1000">
                <a:solidFill>
                  <a:srgbClr val="FFFFFF"/>
                </a:solidFill>
              </a:endParaRPr>
            </a:p>
          </p:txBody>
        </p:sp>
        <p:sp>
          <p:nvSpPr>
            <p:cNvPr id="2214" name="Google Shape;2214;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#ffffff</a:t>
              </a:r>
              <a:endParaRPr sz="1000">
                <a:solidFill>
                  <a:srgbClr val="0E2A47"/>
                </a:solidFill>
              </a:endParaRPr>
            </a:p>
          </p:txBody>
        </p:sp>
        <p:sp>
          <p:nvSpPr>
            <p:cNvPr id="2215" name="Google Shape;2215;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#ffab40</a:t>
              </a:r>
              <a:endParaRPr sz="1000">
                <a:solidFill>
                  <a:srgbClr val="FFFFFF"/>
                </a:solidFill>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0"/>
            <a:ext cx="8229600" cy="5143500"/>
          </a:xfrm>
          <a:prstGeom prst="rect">
            <a:avLst/>
          </a:prstGeom>
        </p:spPr>
      </p:pic>
    </p:spTree>
    <p:extLst>
      <p:ext uri="{BB962C8B-B14F-4D97-AF65-F5344CB8AC3E}">
        <p14:creationId xmlns:p14="http://schemas.microsoft.com/office/powerpoint/2010/main" val="284743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204" name="Google Shape;220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05" name="Google Shape;220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06" name="Google Shape;220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07" name="Google Shape;2207;p72"/>
          <p:cNvGrpSpPr/>
          <p:nvPr/>
        </p:nvGrpSpPr>
        <p:grpSpPr>
          <a:xfrm>
            <a:off x="2583563" y="3498875"/>
            <a:ext cx="3976875" cy="754200"/>
            <a:chOff x="2052655" y="3498875"/>
            <a:chExt cx="3976875" cy="754200"/>
          </a:xfrm>
        </p:grpSpPr>
        <p:sp>
          <p:nvSpPr>
            <p:cNvPr id="2208" name="Google Shape;2208;p72"/>
            <p:cNvSpPr/>
            <p:nvPr/>
          </p:nvSpPr>
          <p:spPr>
            <a:xfrm>
              <a:off x="3114480" y="3498875"/>
              <a:ext cx="791400" cy="754200"/>
            </a:xfrm>
            <a:prstGeom prst="roundRect">
              <a:avLst>
                <a:gd name="adj" fmla="val 16667"/>
              </a:avLst>
            </a:prstGeom>
            <a:solidFill>
              <a:srgbClr val="85D5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76300" y="3498875"/>
              <a:ext cx="791400" cy="754200"/>
            </a:xfrm>
            <a:prstGeom prst="roundRect">
              <a:avLst>
                <a:gd name="adj" fmla="val 16667"/>
              </a:avLst>
            </a:prstGeom>
            <a:solidFill>
              <a:srgbClr val="0016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2052655" y="3498875"/>
              <a:ext cx="791400" cy="754200"/>
            </a:xfrm>
            <a:prstGeom prst="roundRect">
              <a:avLst>
                <a:gd name="adj" fmla="val 16667"/>
              </a:avLst>
            </a:prstGeom>
            <a:solidFill>
              <a:srgbClr val="FFAB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#85d5e6</a:t>
              </a:r>
              <a:endParaRPr sz="1000">
                <a:solidFill>
                  <a:srgbClr val="FFFFFF"/>
                </a:solidFill>
              </a:endParaRPr>
            </a:p>
          </p:txBody>
        </p:sp>
        <p:sp>
          <p:nvSpPr>
            <p:cNvPr id="2213" name="Google Shape;2213;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#001633</a:t>
              </a:r>
              <a:endParaRPr sz="1000">
                <a:solidFill>
                  <a:srgbClr val="FFFFFF"/>
                </a:solidFill>
              </a:endParaRPr>
            </a:p>
          </p:txBody>
        </p:sp>
        <p:sp>
          <p:nvSpPr>
            <p:cNvPr id="2214" name="Google Shape;2214;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#ffffff</a:t>
              </a:r>
              <a:endParaRPr sz="1000">
                <a:solidFill>
                  <a:srgbClr val="0E2A47"/>
                </a:solidFill>
              </a:endParaRPr>
            </a:p>
          </p:txBody>
        </p:sp>
        <p:sp>
          <p:nvSpPr>
            <p:cNvPr id="2215" name="Google Shape;2215;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#ffab40</a:t>
              </a:r>
              <a:endParaRPr sz="1000">
                <a:solidFill>
                  <a:srgbClr val="FFFFFF"/>
                </a:solidFill>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0"/>
            <a:ext cx="5486400" cy="5143500"/>
          </a:xfrm>
          <a:prstGeom prst="rect">
            <a:avLst/>
          </a:prstGeom>
        </p:spPr>
      </p:pic>
    </p:spTree>
    <p:extLst>
      <p:ext uri="{BB962C8B-B14F-4D97-AF65-F5344CB8AC3E}">
        <p14:creationId xmlns:p14="http://schemas.microsoft.com/office/powerpoint/2010/main" val="294169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204" name="Google Shape;220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05" name="Google Shape;220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06" name="Google Shape;220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07" name="Google Shape;2207;p72"/>
          <p:cNvGrpSpPr/>
          <p:nvPr/>
        </p:nvGrpSpPr>
        <p:grpSpPr>
          <a:xfrm>
            <a:off x="2583563" y="3498875"/>
            <a:ext cx="3976875" cy="754200"/>
            <a:chOff x="2052655" y="3498875"/>
            <a:chExt cx="3976875" cy="754200"/>
          </a:xfrm>
        </p:grpSpPr>
        <p:sp>
          <p:nvSpPr>
            <p:cNvPr id="2208" name="Google Shape;2208;p72"/>
            <p:cNvSpPr/>
            <p:nvPr/>
          </p:nvSpPr>
          <p:spPr>
            <a:xfrm>
              <a:off x="3114480" y="3498875"/>
              <a:ext cx="791400" cy="754200"/>
            </a:xfrm>
            <a:prstGeom prst="roundRect">
              <a:avLst>
                <a:gd name="adj" fmla="val 16667"/>
              </a:avLst>
            </a:prstGeom>
            <a:solidFill>
              <a:srgbClr val="85D5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76300" y="3498875"/>
              <a:ext cx="791400" cy="754200"/>
            </a:xfrm>
            <a:prstGeom prst="roundRect">
              <a:avLst>
                <a:gd name="adj" fmla="val 16667"/>
              </a:avLst>
            </a:prstGeom>
            <a:solidFill>
              <a:srgbClr val="0016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2052655" y="3498875"/>
              <a:ext cx="791400" cy="754200"/>
            </a:xfrm>
            <a:prstGeom prst="roundRect">
              <a:avLst>
                <a:gd name="adj" fmla="val 16667"/>
              </a:avLst>
            </a:prstGeom>
            <a:solidFill>
              <a:srgbClr val="FFAB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#85d5e6</a:t>
              </a:r>
              <a:endParaRPr sz="1000">
                <a:solidFill>
                  <a:srgbClr val="FFFFFF"/>
                </a:solidFill>
              </a:endParaRPr>
            </a:p>
          </p:txBody>
        </p:sp>
        <p:sp>
          <p:nvSpPr>
            <p:cNvPr id="2213" name="Google Shape;2213;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#001633</a:t>
              </a:r>
              <a:endParaRPr sz="1000">
                <a:solidFill>
                  <a:srgbClr val="FFFFFF"/>
                </a:solidFill>
              </a:endParaRPr>
            </a:p>
          </p:txBody>
        </p:sp>
        <p:sp>
          <p:nvSpPr>
            <p:cNvPr id="2214" name="Google Shape;2214;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#ffffff</a:t>
              </a:r>
              <a:endParaRPr sz="1000">
                <a:solidFill>
                  <a:srgbClr val="0E2A47"/>
                </a:solidFill>
              </a:endParaRPr>
            </a:p>
          </p:txBody>
        </p:sp>
        <p:sp>
          <p:nvSpPr>
            <p:cNvPr id="2215" name="Google Shape;2215;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#ffab40</a:t>
              </a:r>
              <a:endParaRPr sz="1000">
                <a:solidFill>
                  <a:srgbClr val="FFFFFF"/>
                </a:solidFill>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0"/>
            <a:ext cx="5791200" cy="5143500"/>
          </a:xfrm>
          <a:prstGeom prst="rect">
            <a:avLst/>
          </a:prstGeom>
        </p:spPr>
      </p:pic>
    </p:spTree>
    <p:extLst>
      <p:ext uri="{BB962C8B-B14F-4D97-AF65-F5344CB8AC3E}">
        <p14:creationId xmlns:p14="http://schemas.microsoft.com/office/powerpoint/2010/main" val="2276294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204" name="Google Shape;220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05" name="Google Shape;220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06" name="Google Shape;220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07" name="Google Shape;2207;p72"/>
          <p:cNvGrpSpPr/>
          <p:nvPr/>
        </p:nvGrpSpPr>
        <p:grpSpPr>
          <a:xfrm>
            <a:off x="2583563" y="3498875"/>
            <a:ext cx="3976875" cy="754200"/>
            <a:chOff x="2052655" y="3498875"/>
            <a:chExt cx="3976875" cy="754200"/>
          </a:xfrm>
        </p:grpSpPr>
        <p:sp>
          <p:nvSpPr>
            <p:cNvPr id="2208" name="Google Shape;2208;p72"/>
            <p:cNvSpPr/>
            <p:nvPr/>
          </p:nvSpPr>
          <p:spPr>
            <a:xfrm>
              <a:off x="3114480" y="3498875"/>
              <a:ext cx="791400" cy="754200"/>
            </a:xfrm>
            <a:prstGeom prst="roundRect">
              <a:avLst>
                <a:gd name="adj" fmla="val 16667"/>
              </a:avLst>
            </a:prstGeom>
            <a:solidFill>
              <a:srgbClr val="85D5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2"/>
            <p:cNvSpPr/>
            <p:nvPr/>
          </p:nvSpPr>
          <p:spPr>
            <a:xfrm>
              <a:off x="4176300" y="3498875"/>
              <a:ext cx="791400" cy="754200"/>
            </a:xfrm>
            <a:prstGeom prst="roundRect">
              <a:avLst>
                <a:gd name="adj" fmla="val 16667"/>
              </a:avLst>
            </a:prstGeom>
            <a:solidFill>
              <a:srgbClr val="0016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2"/>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2"/>
            <p:cNvSpPr/>
            <p:nvPr/>
          </p:nvSpPr>
          <p:spPr>
            <a:xfrm>
              <a:off x="2052655" y="3498875"/>
              <a:ext cx="791400" cy="754200"/>
            </a:xfrm>
            <a:prstGeom prst="roundRect">
              <a:avLst>
                <a:gd name="adj" fmla="val 16667"/>
              </a:avLst>
            </a:prstGeom>
            <a:solidFill>
              <a:srgbClr val="FFAB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#85d5e6</a:t>
              </a:r>
              <a:endParaRPr sz="1000">
                <a:solidFill>
                  <a:srgbClr val="FFFFFF"/>
                </a:solidFill>
              </a:endParaRPr>
            </a:p>
          </p:txBody>
        </p:sp>
        <p:sp>
          <p:nvSpPr>
            <p:cNvPr id="2213" name="Google Shape;2213;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#001633</a:t>
              </a:r>
              <a:endParaRPr sz="1000">
                <a:solidFill>
                  <a:srgbClr val="FFFFFF"/>
                </a:solidFill>
              </a:endParaRPr>
            </a:p>
          </p:txBody>
        </p:sp>
        <p:sp>
          <p:nvSpPr>
            <p:cNvPr id="2214" name="Google Shape;2214;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#ffffff</a:t>
              </a:r>
              <a:endParaRPr sz="1000">
                <a:solidFill>
                  <a:srgbClr val="0E2A47"/>
                </a:solidFill>
              </a:endParaRPr>
            </a:p>
          </p:txBody>
        </p:sp>
        <p:sp>
          <p:nvSpPr>
            <p:cNvPr id="2215" name="Google Shape;2215;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#ffab40</a:t>
              </a:r>
              <a:endParaRPr sz="1000">
                <a:solidFill>
                  <a:srgbClr val="FFFFFF"/>
                </a:solidFill>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0"/>
            <a:ext cx="5257800" cy="5143500"/>
          </a:xfrm>
          <a:prstGeom prst="rect">
            <a:avLst/>
          </a:prstGeom>
        </p:spPr>
      </p:pic>
    </p:spTree>
    <p:extLst>
      <p:ext uri="{BB962C8B-B14F-4D97-AF65-F5344CB8AC3E}">
        <p14:creationId xmlns:p14="http://schemas.microsoft.com/office/powerpoint/2010/main" val="2693107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pPr algn="ctr"/>
            <a:r>
              <a:rPr lang="en-US" sz="2000" b="1" dirty="0"/>
              <a:t>Face Emotion </a:t>
            </a:r>
            <a:r>
              <a:rPr lang="en-US" sz="2000" b="1" dirty="0" smtClean="0"/>
              <a:t>Detection</a:t>
            </a:r>
            <a:br>
              <a:rPr lang="en-US" sz="2000" b="1" dirty="0" smtClean="0"/>
            </a:br>
            <a:r>
              <a:rPr lang="en-US" sz="2000" b="1" dirty="0"/>
              <a:t/>
            </a:r>
            <a:br>
              <a:rPr lang="en-US" sz="2000" b="1" dirty="0"/>
            </a:br>
            <a:r>
              <a:rPr lang="en-US" dirty="0"/>
              <a:t/>
            </a:r>
            <a:br>
              <a:rPr lang="en-US" dirty="0"/>
            </a:br>
            <a:r>
              <a:rPr lang="en-US" sz="1800" dirty="0">
                <a:solidFill>
                  <a:schemeClr val="bg1"/>
                </a:solidFill>
              </a:rPr>
              <a:t>Face emotion detection, also known as facial expression recognition, is a technology that aims to identify and analyze human emotions based on facial expressions. It involves using computer vision techniques and machine learning algorithms to detect and classify emotions such as happiness, sadness, anger, surprise, fear, and disgust.</a:t>
            </a:r>
            <a:br>
              <a:rPr lang="en-US" sz="1800" dirty="0">
                <a:solidFill>
                  <a:schemeClr val="bg1"/>
                </a:solidFill>
              </a:rPr>
            </a:br>
            <a:r>
              <a:rPr lang="en-US" sz="1800" dirty="0">
                <a:solidFill>
                  <a:schemeClr val="bg1"/>
                </a:solidFill>
              </a:rPr>
              <a:t>Emotion detection can assist in assessing and monitoring individuals' emotional states, particularly in the context of mental health. It can be used to develop tools for early detection of psychological disorders, track treatment progress, and provide personalized interventions or therapies.</a:t>
            </a:r>
            <a:r>
              <a:rPr lang="en-US" dirty="0">
                <a:solidFill>
                  <a:schemeClr val="bg1"/>
                </a:solidFill>
              </a:rPr>
              <a:t/>
            </a:r>
            <a:br>
              <a:rPr lang="en-US" dirty="0">
                <a:solidFill>
                  <a:schemeClr val="bg1"/>
                </a:solidFill>
              </a:rPr>
            </a:b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228600" y="209550"/>
            <a:ext cx="8686800" cy="4185761"/>
          </a:xfrm>
          <a:prstGeom prst="rect">
            <a:avLst/>
          </a:prstGeom>
          <a:noFill/>
        </p:spPr>
        <p:txBody>
          <a:bodyPr wrap="square" rtlCol="0">
            <a:spAutoFit/>
          </a:bodyPr>
          <a:lstStyle/>
          <a:p>
            <a:r>
              <a:rPr lang="en-US" sz="2200" b="1" dirty="0">
                <a:solidFill>
                  <a:schemeClr val="accent1"/>
                </a:solidFill>
              </a:rPr>
              <a:t>Objectives</a:t>
            </a:r>
            <a:r>
              <a:rPr lang="en-US" sz="2200" b="1" dirty="0" smtClean="0">
                <a:solidFill>
                  <a:schemeClr val="accent1"/>
                </a:solidFill>
              </a:rPr>
              <a:t>:</a:t>
            </a:r>
          </a:p>
          <a:p>
            <a:endParaRPr lang="en-US" sz="2000" dirty="0">
              <a:solidFill>
                <a:schemeClr val="bg1"/>
              </a:solidFill>
            </a:endParaRPr>
          </a:p>
          <a:p>
            <a:r>
              <a:rPr lang="en-US" dirty="0"/>
              <a:t> </a:t>
            </a:r>
          </a:p>
          <a:p>
            <a:pPr marL="342900" indent="-342900">
              <a:buAutoNum type="arabicPeriod"/>
            </a:pPr>
            <a:r>
              <a:rPr lang="en-US" sz="1800" b="1" dirty="0" smtClean="0">
                <a:solidFill>
                  <a:schemeClr val="bg1"/>
                </a:solidFill>
              </a:rPr>
              <a:t>Promote </a:t>
            </a:r>
            <a:r>
              <a:rPr lang="en-US" sz="1800" b="1" dirty="0">
                <a:solidFill>
                  <a:schemeClr val="bg1"/>
                </a:solidFill>
              </a:rPr>
              <a:t>Self-Awareness and Emotional </a:t>
            </a:r>
            <a:r>
              <a:rPr lang="en-US" sz="1800" b="1" dirty="0" smtClean="0">
                <a:solidFill>
                  <a:schemeClr val="bg1"/>
                </a:solidFill>
              </a:rPr>
              <a:t>Regulation</a:t>
            </a:r>
          </a:p>
          <a:p>
            <a:endParaRPr lang="en-US" sz="1800" dirty="0">
              <a:solidFill>
                <a:schemeClr val="bg1"/>
              </a:solidFill>
            </a:endParaRPr>
          </a:p>
          <a:p>
            <a:r>
              <a:rPr lang="en-US" sz="1800" b="1" dirty="0">
                <a:solidFill>
                  <a:schemeClr val="bg1"/>
                </a:solidFill>
              </a:rPr>
              <a:t>2. Encourage Healthy Habits and </a:t>
            </a:r>
            <a:r>
              <a:rPr lang="en-US" sz="1800" b="1" dirty="0" smtClean="0">
                <a:solidFill>
                  <a:schemeClr val="bg1"/>
                </a:solidFill>
              </a:rPr>
              <a:t>Self-Care</a:t>
            </a:r>
          </a:p>
          <a:p>
            <a:endParaRPr lang="en-US" sz="1800" dirty="0">
              <a:solidFill>
                <a:schemeClr val="bg1"/>
              </a:solidFill>
            </a:endParaRPr>
          </a:p>
          <a:p>
            <a:r>
              <a:rPr lang="en-US" sz="1800" b="1" dirty="0">
                <a:solidFill>
                  <a:schemeClr val="bg1"/>
                </a:solidFill>
              </a:rPr>
              <a:t>3. Foster Resilience and Coping </a:t>
            </a:r>
            <a:r>
              <a:rPr lang="en-US" sz="1800" b="1" dirty="0" smtClean="0">
                <a:solidFill>
                  <a:schemeClr val="bg1"/>
                </a:solidFill>
              </a:rPr>
              <a:t>Skills</a:t>
            </a:r>
          </a:p>
          <a:p>
            <a:endParaRPr lang="en-US" sz="1800" dirty="0">
              <a:solidFill>
                <a:schemeClr val="bg1"/>
              </a:solidFill>
            </a:endParaRPr>
          </a:p>
          <a:p>
            <a:r>
              <a:rPr lang="en-US" sz="1800" b="1" dirty="0">
                <a:solidFill>
                  <a:schemeClr val="bg1"/>
                </a:solidFill>
              </a:rPr>
              <a:t>4. Support </a:t>
            </a:r>
            <a:r>
              <a:rPr lang="en-US" sz="1800" b="1" dirty="0" err="1">
                <a:solidFill>
                  <a:schemeClr val="bg1"/>
                </a:solidFill>
              </a:rPr>
              <a:t>Psychoeducation</a:t>
            </a:r>
            <a:r>
              <a:rPr lang="en-US" sz="1800" b="1" dirty="0">
                <a:solidFill>
                  <a:schemeClr val="bg1"/>
                </a:solidFill>
              </a:rPr>
              <a:t> and Skill </a:t>
            </a:r>
            <a:r>
              <a:rPr lang="en-US" sz="1800" b="1" dirty="0" smtClean="0">
                <a:solidFill>
                  <a:schemeClr val="bg1"/>
                </a:solidFill>
              </a:rPr>
              <a:t>Development</a:t>
            </a:r>
          </a:p>
          <a:p>
            <a:endParaRPr lang="en-US" sz="1800" dirty="0">
              <a:solidFill>
                <a:schemeClr val="bg1"/>
              </a:solidFill>
            </a:endParaRPr>
          </a:p>
          <a:p>
            <a:r>
              <a:rPr lang="en-US" sz="1800" b="1" dirty="0">
                <a:solidFill>
                  <a:schemeClr val="bg1"/>
                </a:solidFill>
              </a:rPr>
              <a:t>5. Facilitate Social Support and </a:t>
            </a:r>
            <a:r>
              <a:rPr lang="en-US" sz="1800" b="1" dirty="0" smtClean="0">
                <a:solidFill>
                  <a:schemeClr val="bg1"/>
                </a:solidFill>
              </a:rPr>
              <a:t>Connection</a:t>
            </a:r>
          </a:p>
          <a:p>
            <a:endParaRPr lang="en-US" sz="1800" dirty="0">
              <a:solidFill>
                <a:schemeClr val="bg1"/>
              </a:solidFill>
            </a:endParaRPr>
          </a:p>
          <a:p>
            <a:r>
              <a:rPr lang="en-US" sz="1800" b="1" dirty="0">
                <a:solidFill>
                  <a:schemeClr val="bg1"/>
                </a:solidFill>
              </a:rPr>
              <a:t>6. Provide Crisis Support and Emergency Resources</a:t>
            </a:r>
            <a:endParaRPr lang="en-US" sz="1800" dirty="0">
              <a:solidFill>
                <a:schemeClr val="bg1"/>
              </a:solidFill>
            </a:endParaRP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15" name="TextBox 14"/>
          <p:cNvSpPr txBox="1"/>
          <p:nvPr/>
        </p:nvSpPr>
        <p:spPr>
          <a:xfrm>
            <a:off x="0" y="0"/>
            <a:ext cx="9144000" cy="3447098"/>
          </a:xfrm>
          <a:prstGeom prst="rect">
            <a:avLst/>
          </a:prstGeom>
          <a:noFill/>
        </p:spPr>
        <p:txBody>
          <a:bodyPr wrap="square" rtlCol="0">
            <a:spAutoFit/>
          </a:bodyPr>
          <a:lstStyle/>
          <a:p>
            <a:r>
              <a:rPr lang="en-US" sz="2000" b="1" dirty="0">
                <a:solidFill>
                  <a:schemeClr val="tx2"/>
                </a:solidFill>
              </a:rPr>
              <a:t>Face emotion detection can play a significant role in promoting mental health and well-being in several ways</a:t>
            </a:r>
            <a:r>
              <a:rPr lang="en-US" sz="2000" b="1" dirty="0" smtClean="0">
                <a:solidFill>
                  <a:schemeClr val="tx2"/>
                </a:solidFill>
              </a:rPr>
              <a:t>:</a:t>
            </a:r>
          </a:p>
          <a:p>
            <a:endParaRPr lang="en-US" sz="2000" dirty="0">
              <a:solidFill>
                <a:schemeClr val="tx2"/>
              </a:solidFill>
            </a:endParaRPr>
          </a:p>
          <a:p>
            <a:pPr marL="285750" lvl="0" indent="-285750">
              <a:buFont typeface="Arial" pitchFamily="34" charset="0"/>
              <a:buChar char="•"/>
            </a:pPr>
            <a:r>
              <a:rPr lang="en-US" sz="1800" dirty="0">
                <a:solidFill>
                  <a:schemeClr val="bg1"/>
                </a:solidFill>
              </a:rPr>
              <a:t>Early Detection of Mental Health </a:t>
            </a:r>
            <a:r>
              <a:rPr lang="en-US" sz="1800" dirty="0" smtClean="0">
                <a:solidFill>
                  <a:schemeClr val="bg1"/>
                </a:solidFill>
              </a:rPr>
              <a:t>Disorders.</a:t>
            </a:r>
          </a:p>
          <a:p>
            <a:pPr lvl="0"/>
            <a:endParaRPr lang="en-US" dirty="0">
              <a:solidFill>
                <a:schemeClr val="bg1"/>
              </a:solidFill>
            </a:endParaRPr>
          </a:p>
          <a:p>
            <a:pPr marL="285750" lvl="0" indent="-285750">
              <a:buFont typeface="Arial" pitchFamily="34" charset="0"/>
              <a:buChar char="•"/>
            </a:pPr>
            <a:r>
              <a:rPr lang="en-US" sz="1800" dirty="0">
                <a:solidFill>
                  <a:schemeClr val="bg1"/>
                </a:solidFill>
              </a:rPr>
              <a:t>Objective Assessment and </a:t>
            </a:r>
            <a:r>
              <a:rPr lang="en-US" sz="1800" dirty="0" smtClean="0">
                <a:solidFill>
                  <a:schemeClr val="bg1"/>
                </a:solidFill>
              </a:rPr>
              <a:t>Monitoring.</a:t>
            </a:r>
          </a:p>
          <a:p>
            <a:pPr lvl="0"/>
            <a:endParaRPr lang="en-US" sz="1800" dirty="0">
              <a:solidFill>
                <a:schemeClr val="bg1"/>
              </a:solidFill>
            </a:endParaRPr>
          </a:p>
          <a:p>
            <a:pPr marL="285750" lvl="0" indent="-285750">
              <a:buFont typeface="Arial" pitchFamily="34" charset="0"/>
              <a:buChar char="•"/>
            </a:pPr>
            <a:r>
              <a:rPr lang="en-US" sz="1800" dirty="0">
                <a:solidFill>
                  <a:schemeClr val="bg1"/>
                </a:solidFill>
              </a:rPr>
              <a:t>Personalized Interventions and </a:t>
            </a:r>
            <a:r>
              <a:rPr lang="en-US" sz="1800" dirty="0" smtClean="0">
                <a:solidFill>
                  <a:schemeClr val="bg1"/>
                </a:solidFill>
              </a:rPr>
              <a:t>Support.</a:t>
            </a:r>
          </a:p>
          <a:p>
            <a:pPr lvl="0"/>
            <a:endParaRPr lang="en-US" sz="1800" dirty="0">
              <a:solidFill>
                <a:schemeClr val="bg1"/>
              </a:solidFill>
            </a:endParaRPr>
          </a:p>
          <a:p>
            <a:pPr marL="285750" lvl="0" indent="-285750">
              <a:buFont typeface="Arial" pitchFamily="34" charset="0"/>
              <a:buChar char="•"/>
            </a:pPr>
            <a:r>
              <a:rPr lang="en-US" sz="1800" dirty="0" err="1">
                <a:solidFill>
                  <a:schemeClr val="bg1"/>
                </a:solidFill>
              </a:rPr>
              <a:t>Telehealth</a:t>
            </a:r>
            <a:r>
              <a:rPr lang="en-US" sz="1800" dirty="0">
                <a:solidFill>
                  <a:schemeClr val="bg1"/>
                </a:solidFill>
              </a:rPr>
              <a:t> and Remote </a:t>
            </a:r>
            <a:r>
              <a:rPr lang="en-US" sz="1800" dirty="0" smtClean="0">
                <a:solidFill>
                  <a:schemeClr val="bg1"/>
                </a:solidFill>
              </a:rPr>
              <a:t>Monitoring.</a:t>
            </a:r>
          </a:p>
          <a:p>
            <a:pPr lvl="0"/>
            <a:endParaRPr lang="en-US" sz="1800" dirty="0">
              <a:solidFill>
                <a:schemeClr val="bg1"/>
              </a:solidFill>
            </a:endParaRPr>
          </a:p>
          <a:p>
            <a:pPr marL="285750" indent="-285750">
              <a:buFont typeface="Arial" pitchFamily="34" charset="0"/>
              <a:buChar char="•"/>
            </a:pPr>
            <a:r>
              <a:rPr lang="en-US" sz="1800" dirty="0">
                <a:solidFill>
                  <a:schemeClr val="bg1"/>
                </a:solidFill>
              </a:rPr>
              <a:t>Research and </a:t>
            </a:r>
            <a:r>
              <a:rPr lang="en-US" sz="1800" dirty="0" smtClean="0">
                <a:solidFill>
                  <a:schemeClr val="bg1"/>
                </a:solidFill>
              </a:rPr>
              <a:t>Insights.</a:t>
            </a:r>
            <a:endParaRPr lang="en-US" sz="18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5" name="TextBox 4"/>
          <p:cNvSpPr txBox="1"/>
          <p:nvPr/>
        </p:nvSpPr>
        <p:spPr>
          <a:xfrm>
            <a:off x="0" y="0"/>
            <a:ext cx="9144000" cy="4955203"/>
          </a:xfrm>
          <a:prstGeom prst="rect">
            <a:avLst/>
          </a:prstGeom>
          <a:noFill/>
        </p:spPr>
        <p:txBody>
          <a:bodyPr wrap="square" rtlCol="0">
            <a:spAutoFit/>
          </a:bodyPr>
          <a:lstStyle/>
          <a:p>
            <a:pPr marL="342900" indent="-342900">
              <a:buAutoNum type="arabicPeriod"/>
            </a:pPr>
            <a:r>
              <a:rPr lang="en-US" sz="1800" dirty="0" err="1" smtClean="0">
                <a:solidFill>
                  <a:schemeClr val="tx2"/>
                </a:solidFill>
              </a:rPr>
              <a:t>TensorFlow</a:t>
            </a:r>
            <a:r>
              <a:rPr lang="en-US" dirty="0"/>
              <a:t>: </a:t>
            </a:r>
            <a:r>
              <a:rPr lang="en-US" sz="1800" dirty="0" err="1">
                <a:solidFill>
                  <a:schemeClr val="bg1"/>
                </a:solidFill>
              </a:rPr>
              <a:t>TensorFlow</a:t>
            </a:r>
            <a:r>
              <a:rPr lang="en-US" sz="1800" dirty="0">
                <a:solidFill>
                  <a:schemeClr val="bg1"/>
                </a:solidFill>
              </a:rPr>
              <a:t> is an open-source machine learning library widely used for </a:t>
            </a:r>
            <a:r>
              <a:rPr lang="en-US" sz="1800" dirty="0" smtClean="0">
                <a:solidFill>
                  <a:schemeClr val="bg1"/>
                </a:solidFill>
              </a:rPr>
              <a:t>numerical</a:t>
            </a:r>
          </a:p>
          <a:p>
            <a:r>
              <a:rPr lang="en-US" sz="1800" dirty="0" smtClean="0">
                <a:solidFill>
                  <a:schemeClr val="bg1"/>
                </a:solidFill>
              </a:rPr>
              <a:t>computation </a:t>
            </a:r>
            <a:r>
              <a:rPr lang="en-US" sz="1800" dirty="0">
                <a:solidFill>
                  <a:schemeClr val="bg1"/>
                </a:solidFill>
              </a:rPr>
              <a:t>and large-scale machine learning applications. It provides a flexible framework for building and deploying machine learning models, particularly deep learning models. </a:t>
            </a:r>
            <a:endParaRPr lang="en-US" sz="1800" dirty="0" smtClean="0">
              <a:solidFill>
                <a:schemeClr val="bg1"/>
              </a:solidFill>
            </a:endParaRPr>
          </a:p>
          <a:p>
            <a:pPr marL="342900" indent="-342900">
              <a:buAutoNum type="arabicPeriod"/>
            </a:pPr>
            <a:endParaRPr lang="en-US" dirty="0"/>
          </a:p>
          <a:p>
            <a:r>
              <a:rPr lang="en-US" sz="1800" dirty="0">
                <a:solidFill>
                  <a:schemeClr val="tx2"/>
                </a:solidFill>
              </a:rPr>
              <a:t>2. </a:t>
            </a:r>
            <a:r>
              <a:rPr lang="en-US" sz="1800" dirty="0" err="1">
                <a:solidFill>
                  <a:schemeClr val="tx2"/>
                </a:solidFill>
              </a:rPr>
              <a:t>Keras</a:t>
            </a:r>
            <a:r>
              <a:rPr lang="en-US" sz="1800" dirty="0">
                <a:solidFill>
                  <a:schemeClr val="tx2"/>
                </a:solidFill>
              </a:rPr>
              <a:t>: </a:t>
            </a:r>
            <a:r>
              <a:rPr lang="en-US" sz="1800" dirty="0" err="1">
                <a:solidFill>
                  <a:schemeClr val="bg1"/>
                </a:solidFill>
              </a:rPr>
              <a:t>Keras</a:t>
            </a:r>
            <a:r>
              <a:rPr lang="en-US" sz="1800" dirty="0">
                <a:solidFill>
                  <a:schemeClr val="bg1"/>
                </a:solidFill>
              </a:rPr>
              <a:t> is a high-level neural networks API written in Python. It is built on top of </a:t>
            </a:r>
            <a:r>
              <a:rPr lang="en-US" sz="1800" dirty="0" err="1">
                <a:solidFill>
                  <a:schemeClr val="bg1"/>
                </a:solidFill>
              </a:rPr>
              <a:t>TensorFlow</a:t>
            </a:r>
            <a:r>
              <a:rPr lang="en-US" sz="1800" dirty="0">
                <a:solidFill>
                  <a:schemeClr val="bg1"/>
                </a:solidFill>
              </a:rPr>
              <a:t> and provides a user-friendly interface for creating and training deep learning models</a:t>
            </a:r>
            <a:r>
              <a:rPr lang="en-US" sz="1800" dirty="0" smtClean="0">
                <a:solidFill>
                  <a:schemeClr val="bg1"/>
                </a:solidFill>
              </a:rPr>
              <a:t>.</a:t>
            </a:r>
          </a:p>
          <a:p>
            <a:r>
              <a:rPr lang="en-US" sz="1600" dirty="0" smtClean="0">
                <a:solidFill>
                  <a:schemeClr val="bg1"/>
                </a:solidFill>
              </a:rPr>
              <a:t> </a:t>
            </a:r>
            <a:endParaRPr lang="en-US" sz="1600" dirty="0">
              <a:solidFill>
                <a:schemeClr val="bg1"/>
              </a:solidFill>
            </a:endParaRPr>
          </a:p>
          <a:p>
            <a:r>
              <a:rPr lang="en-US" sz="1800" dirty="0">
                <a:solidFill>
                  <a:schemeClr val="tx2"/>
                </a:solidFill>
              </a:rPr>
              <a:t>3. Pandas</a:t>
            </a:r>
            <a:r>
              <a:rPr lang="en-US" sz="1800" dirty="0">
                <a:solidFill>
                  <a:schemeClr val="bg1"/>
                </a:solidFill>
              </a:rPr>
              <a:t>: Pandas is a popular data manipulation and analysis library for Python. It provides data structures and functions for efficiently handling and processing structured data, such as tabular data. </a:t>
            </a:r>
            <a:endParaRPr lang="en-US" sz="1800" dirty="0" smtClean="0">
              <a:solidFill>
                <a:schemeClr val="bg1"/>
              </a:solidFill>
            </a:endParaRPr>
          </a:p>
          <a:p>
            <a:endParaRPr lang="en-US" sz="1600" dirty="0">
              <a:solidFill>
                <a:schemeClr val="bg1"/>
              </a:solidFill>
            </a:endParaRPr>
          </a:p>
          <a:p>
            <a:r>
              <a:rPr lang="en-US" sz="1800" dirty="0">
                <a:solidFill>
                  <a:schemeClr val="tx2"/>
                </a:solidFill>
              </a:rPr>
              <a:t>4. </a:t>
            </a:r>
            <a:r>
              <a:rPr lang="en-US" sz="1800" dirty="0" err="1">
                <a:solidFill>
                  <a:schemeClr val="tx2"/>
                </a:solidFill>
              </a:rPr>
              <a:t>NumPy</a:t>
            </a:r>
            <a:r>
              <a:rPr lang="en-US" sz="1600" dirty="0">
                <a:solidFill>
                  <a:schemeClr val="bg1"/>
                </a:solidFill>
              </a:rPr>
              <a:t>: </a:t>
            </a:r>
            <a:r>
              <a:rPr lang="en-US" sz="1800" dirty="0" err="1">
                <a:solidFill>
                  <a:schemeClr val="bg1"/>
                </a:solidFill>
              </a:rPr>
              <a:t>NumPy</a:t>
            </a:r>
            <a:r>
              <a:rPr lang="en-US" sz="1800" dirty="0">
                <a:solidFill>
                  <a:schemeClr val="bg1"/>
                </a:solidFill>
              </a:rPr>
              <a:t> is a fundamental library for scientific computing in Python. It provides support for large, multi-dimensional arrays and matrices, along with a vast collection of mathematical functions to operate on these arrays efficiently. </a:t>
            </a:r>
            <a:r>
              <a:rPr lang="en-US" sz="1800" dirty="0" err="1">
                <a:solidFill>
                  <a:schemeClr val="bg1"/>
                </a:solidFill>
              </a:rPr>
              <a:t>NumPy</a:t>
            </a:r>
            <a:r>
              <a:rPr lang="en-US" sz="1800" dirty="0">
                <a:solidFill>
                  <a:schemeClr val="bg1"/>
                </a:solidFill>
              </a:rPr>
              <a:t> is widely used in numerical computations, data processing, and machine learning algorithms.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0" y="0"/>
            <a:ext cx="9144000" cy="5143500"/>
          </a:xfrm>
          <a:prstGeom prst="rect">
            <a:avLst/>
          </a:prstGeom>
        </p:spPr>
        <p:txBody>
          <a:bodyPr spcFirstLastPara="1" wrap="square" lIns="91425" tIns="91425" rIns="91425" bIns="91425" anchor="t" anchorCtr="0">
            <a:noAutofit/>
          </a:bodyPr>
          <a:lstStyle/>
          <a:p>
            <a:r>
              <a:rPr lang="en-US" dirty="0" smtClean="0"/>
              <a:t> </a:t>
            </a:r>
            <a:r>
              <a:rPr lang="en-US" dirty="0" err="1"/>
              <a:t>tqdm</a:t>
            </a:r>
            <a:r>
              <a:rPr lang="en-US" dirty="0"/>
              <a:t>: </a:t>
            </a:r>
            <a:r>
              <a:rPr lang="en-US" sz="1700" dirty="0" err="1">
                <a:solidFill>
                  <a:schemeClr val="bg1"/>
                </a:solidFill>
              </a:rPr>
              <a:t>tqdm</a:t>
            </a:r>
            <a:r>
              <a:rPr lang="en-US" sz="1700" dirty="0">
                <a:solidFill>
                  <a:schemeClr val="bg1"/>
                </a:solidFill>
              </a:rPr>
              <a:t> is a Python library that creates progress bars for loops and tasks, making it easier to monitor the progress of lengthy operations. It provides a simple and convenient way to add progress bars to your code, enhancing the user experience by providing visual feedback on the progress of time-consuming tasks</a:t>
            </a:r>
            <a:r>
              <a:rPr lang="en-US" sz="1700" dirty="0" smtClean="0">
                <a:solidFill>
                  <a:schemeClr val="bg1"/>
                </a:solidFill>
              </a:rPr>
              <a:t>.</a:t>
            </a:r>
            <a:br>
              <a:rPr lang="en-US" sz="1700" dirty="0" smtClean="0">
                <a:solidFill>
                  <a:schemeClr val="bg1"/>
                </a:solidFill>
              </a:rPr>
            </a:br>
            <a:r>
              <a:rPr lang="en-US" sz="1700" dirty="0"/>
              <a:t/>
            </a:r>
            <a:br>
              <a:rPr lang="en-US" sz="1700" dirty="0"/>
            </a:br>
            <a:r>
              <a:rPr lang="en-US" dirty="0" smtClean="0"/>
              <a:t> </a:t>
            </a:r>
            <a:r>
              <a:rPr lang="en-US" dirty="0" err="1"/>
              <a:t>scikit</a:t>
            </a:r>
            <a:r>
              <a:rPr lang="en-US" dirty="0"/>
              <a:t>-learn</a:t>
            </a:r>
            <a:r>
              <a:rPr lang="en-US" sz="1700" dirty="0"/>
              <a:t>: </a:t>
            </a:r>
            <a:r>
              <a:rPr lang="en-US" sz="1700" dirty="0" err="1">
                <a:solidFill>
                  <a:schemeClr val="bg1"/>
                </a:solidFill>
              </a:rPr>
              <a:t>scikit</a:t>
            </a:r>
            <a:r>
              <a:rPr lang="en-US" sz="1700" dirty="0">
                <a:solidFill>
                  <a:schemeClr val="bg1"/>
                </a:solidFill>
              </a:rPr>
              <a:t>-learn is a machine learning library for Python that provides a wide range of algorithms for classification, regression, clustering, and dimensionality reduction. It offers a consistent API and a rich set of functionalities for tasks such as data preprocessing, model evaluation, and model selection. </a:t>
            </a:r>
            <a:r>
              <a:rPr lang="en-US" sz="1700" dirty="0" smtClean="0">
                <a:solidFill>
                  <a:schemeClr val="bg1"/>
                </a:solidFill>
              </a:rPr>
              <a:t/>
            </a:r>
            <a:br>
              <a:rPr lang="en-US" sz="1700" dirty="0" smtClean="0">
                <a:solidFill>
                  <a:schemeClr val="bg1"/>
                </a:solidFill>
              </a:rPr>
            </a:br>
            <a:r>
              <a:rPr lang="en-US" sz="1700" dirty="0"/>
              <a:t/>
            </a:r>
            <a:br>
              <a:rPr lang="en-US" sz="1700" dirty="0"/>
            </a:br>
            <a:r>
              <a:rPr lang="en-US" dirty="0" smtClean="0"/>
              <a:t> </a:t>
            </a:r>
            <a:r>
              <a:rPr lang="en-US" dirty="0" err="1"/>
              <a:t>OpenCV</a:t>
            </a:r>
            <a:r>
              <a:rPr lang="en-US" dirty="0"/>
              <a:t>: </a:t>
            </a:r>
            <a:r>
              <a:rPr lang="en-US" sz="1600" dirty="0" err="1">
                <a:solidFill>
                  <a:schemeClr val="bg1"/>
                </a:solidFill>
              </a:rPr>
              <a:t>OpenCV</a:t>
            </a:r>
            <a:r>
              <a:rPr lang="en-US" sz="1600" dirty="0">
                <a:solidFill>
                  <a:schemeClr val="bg1"/>
                </a:solidFill>
              </a:rPr>
              <a:t> (Open Source Computer Vision Library) is a popular computer vision library that provides a comprehensive set of functions and algorithms for image and video processing. </a:t>
            </a:r>
            <a:r>
              <a:rPr lang="en-US" sz="1600" dirty="0" err="1">
                <a:solidFill>
                  <a:schemeClr val="bg1"/>
                </a:solidFill>
              </a:rPr>
              <a:t>OpenCV</a:t>
            </a:r>
            <a:r>
              <a:rPr lang="en-US" sz="1600" dirty="0">
                <a:solidFill>
                  <a:schemeClr val="bg1"/>
                </a:solidFill>
              </a:rPr>
              <a:t> supports a wide range of tasks, including object detection, image recognition, facial recognition, and video analysis. It is widely used in various industries, including robotics, surveillance, and augmented reality.</a:t>
            </a:r>
            <a:endParaRPr sz="160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3" name="Title 2"/>
          <p:cNvSpPr>
            <a:spLocks noGrp="1"/>
          </p:cNvSpPr>
          <p:nvPr>
            <p:ph type="title"/>
          </p:nvPr>
        </p:nvSpPr>
        <p:spPr>
          <a:xfrm>
            <a:off x="0" y="0"/>
            <a:ext cx="9144000" cy="5143500"/>
          </a:xfrm>
        </p:spPr>
        <p:txBody>
          <a:bodyPr/>
          <a:lstStyle/>
          <a:p>
            <a:r>
              <a:rPr lang="en-US" dirty="0" smtClean="0"/>
              <a:t> </a:t>
            </a:r>
            <a:r>
              <a:rPr lang="en-US" dirty="0"/>
              <a:t>Pillow: </a:t>
            </a:r>
            <a:r>
              <a:rPr lang="en-US" sz="1600" dirty="0">
                <a:solidFill>
                  <a:schemeClr val="bg1"/>
                </a:solidFill>
              </a:rPr>
              <a:t>Pillow is a powerful image processing library for Python. It builds on top of the Python Imaging Library (PIL) and provides an easy-to-use interface for opening, manipulating, and saving many image file formats. Pillow offers a broad range of image processing operations, such as resizing, cropping, filtering, and blending, making it a valuable tool for image-related tasks in data analysis and machine learning</a:t>
            </a:r>
            <a:r>
              <a:rPr lang="en-US" sz="1600" dirty="0" smtClean="0">
                <a:solidFill>
                  <a:schemeClr val="bg1"/>
                </a:solidFill>
              </a:rPr>
              <a:t>.</a:t>
            </a:r>
            <a:br>
              <a:rPr lang="en-US" sz="1600" dirty="0" smtClean="0">
                <a:solidFill>
                  <a:schemeClr val="bg1"/>
                </a:solidFill>
              </a:rPr>
            </a:br>
            <a:r>
              <a:rPr lang="en-US" sz="1600" dirty="0">
                <a:solidFill>
                  <a:schemeClr val="bg1"/>
                </a:solidFill>
              </a:rPr>
              <a:t/>
            </a:r>
            <a:br>
              <a:rPr lang="en-US" sz="1600" dirty="0">
                <a:solidFill>
                  <a:schemeClr val="bg1"/>
                </a:solidFill>
              </a:rPr>
            </a:br>
            <a:r>
              <a:rPr lang="en-US" dirty="0" smtClean="0"/>
              <a:t> </a:t>
            </a:r>
            <a:r>
              <a:rPr lang="en-US" sz="2000" dirty="0" err="1"/>
              <a:t>Kaggle</a:t>
            </a:r>
            <a:r>
              <a:rPr lang="en-US" dirty="0"/>
              <a:t>: </a:t>
            </a:r>
            <a:r>
              <a:rPr lang="en-US" sz="1600" dirty="0" err="1">
                <a:solidFill>
                  <a:schemeClr val="bg1"/>
                </a:solidFill>
              </a:rPr>
              <a:t>Kaggle</a:t>
            </a:r>
            <a:r>
              <a:rPr lang="en-US" sz="1600" dirty="0">
                <a:solidFill>
                  <a:schemeClr val="bg1"/>
                </a:solidFill>
              </a:rPr>
              <a:t> is a popular online platform for data science and machine learning competitions. It provides a community-driven environment where data scientists and machine learning enthusiasts can access and collaborate on datasets, participate in competitions, and share their work. </a:t>
            </a:r>
            <a:r>
              <a:rPr lang="en-US" sz="1600" dirty="0" err="1">
                <a:solidFill>
                  <a:schemeClr val="bg1"/>
                </a:solidFill>
              </a:rPr>
              <a:t>Kaggle</a:t>
            </a:r>
            <a:r>
              <a:rPr lang="en-US" sz="1600" dirty="0">
                <a:solidFill>
                  <a:schemeClr val="bg1"/>
                </a:solidFill>
              </a:rPr>
              <a:t> hosts a vast collection of datasets and provides a platform for running code in notebooks</a:t>
            </a:r>
            <a:r>
              <a:rPr lang="en-US" sz="1600" dirty="0" smtClean="0">
                <a:solidFill>
                  <a:schemeClr val="bg1"/>
                </a:solidFill>
              </a:rPr>
              <a:t>.</a:t>
            </a:r>
            <a:r>
              <a:rPr lang="en-US" dirty="0"/>
              <a:t/>
            </a:r>
            <a:br>
              <a:rPr lang="en-US" dirty="0"/>
            </a:br>
            <a:r>
              <a:rPr lang="en-US" dirty="0" smtClean="0"/>
              <a:t> </a:t>
            </a:r>
            <a:r>
              <a:rPr lang="en-US" sz="2000" dirty="0" err="1"/>
              <a:t>Jupyter</a:t>
            </a:r>
            <a:r>
              <a:rPr lang="en-US" dirty="0"/>
              <a:t> </a:t>
            </a:r>
            <a:r>
              <a:rPr lang="en-US" sz="2000" dirty="0"/>
              <a:t>Notebook</a:t>
            </a:r>
            <a:r>
              <a:rPr lang="en-US" sz="1600" dirty="0">
                <a:solidFill>
                  <a:schemeClr val="bg1"/>
                </a:solidFill>
              </a:rPr>
              <a:t>: </a:t>
            </a:r>
            <a:r>
              <a:rPr lang="en-US" sz="1600" dirty="0" err="1">
                <a:solidFill>
                  <a:schemeClr val="bg1"/>
                </a:solidFill>
              </a:rPr>
              <a:t>Jupyter</a:t>
            </a:r>
            <a:r>
              <a:rPr lang="en-US" sz="1600" dirty="0">
                <a:solidFill>
                  <a:schemeClr val="bg1"/>
                </a:solidFill>
              </a:rPr>
              <a:t> Notebook is an open-source web application that allows you to create and share documents that contain live code, visualizations, and explanatory text. It supports various programming languages, including Python, and provides an interactive environment for data exploration, prototyping, and data visualization. </a:t>
            </a:r>
            <a:r>
              <a:rPr lang="en-US" sz="1600" dirty="0" err="1">
                <a:solidFill>
                  <a:schemeClr val="bg1"/>
                </a:solidFill>
              </a:rPr>
              <a:t>Jupyter</a:t>
            </a:r>
            <a:r>
              <a:rPr lang="en-US" sz="1600" dirty="0">
                <a:solidFill>
                  <a:schemeClr val="bg1"/>
                </a:solidFill>
              </a:rPr>
              <a:t> Notebook is widely used in data analysis, machine learning, and scientific computing due to its flexibility and ease of use.</a:t>
            </a:r>
            <a:r>
              <a:rPr lang="en-US" dirty="0"/>
              <a:t/>
            </a:r>
            <a:br>
              <a:rPr lang="en-US" dirty="0"/>
            </a:b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0"/>
            <a:ext cx="69342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2" name="TextBox 1"/>
          <p:cNvSpPr txBox="1"/>
          <p:nvPr/>
        </p:nvSpPr>
        <p:spPr>
          <a:xfrm>
            <a:off x="3200400" y="1782693"/>
            <a:ext cx="2133600" cy="707886"/>
          </a:xfrm>
          <a:prstGeom prst="rect">
            <a:avLst/>
          </a:prstGeom>
          <a:noFill/>
        </p:spPr>
        <p:txBody>
          <a:bodyPr wrap="square" rtlCol="0">
            <a:spAutoFit/>
          </a:bodyPr>
          <a:lstStyle/>
          <a:p>
            <a:pPr algn="ctr"/>
            <a:r>
              <a:rPr lang="en-US" sz="4000" dirty="0" smtClean="0">
                <a:solidFill>
                  <a:schemeClr val="accent1"/>
                </a:solidFill>
              </a:rPr>
              <a:t>Thanks</a:t>
            </a:r>
            <a:endParaRPr lang="en-US" sz="4000"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 name="Title 1"/>
          <p:cNvSpPr>
            <a:spLocks noGrp="1"/>
          </p:cNvSpPr>
          <p:nvPr>
            <p:ph type="ctrTitle"/>
          </p:nvPr>
        </p:nvSpPr>
        <p:spPr>
          <a:xfrm>
            <a:off x="152400" y="209550"/>
            <a:ext cx="8839200" cy="4343400"/>
          </a:xfrm>
        </p:spPr>
        <p:txBody>
          <a:bodyPr/>
          <a:lstStyle/>
          <a:p>
            <a:pPr algn="l"/>
            <a:r>
              <a:rPr lang="en-US" sz="2000" dirty="0"/>
              <a:t>Goal:</a:t>
            </a:r>
            <a:r>
              <a:rPr lang="en-US" sz="1000" dirty="0"/>
              <a:t/>
            </a:r>
            <a:br>
              <a:rPr lang="en-US" sz="1000" dirty="0"/>
            </a:br>
            <a:r>
              <a:rPr lang="en-US" sz="1000" dirty="0"/>
              <a:t> </a:t>
            </a:r>
            <a:br>
              <a:rPr lang="en-US" sz="1000" dirty="0"/>
            </a:br>
            <a:r>
              <a:rPr lang="en-US" sz="1600" dirty="0"/>
              <a:t>The ultimate goal of this project is to empower individuals to improve their mental well-being, enhance their self-care practices, and access appropriate support when needed. The app aims to provide a comprehensive and user-friendly platform that promotes mental health awareness, offers evidence-based resources, and fosters a sense of community</a:t>
            </a:r>
            <a:r>
              <a:rPr lang="en-US" sz="1600" dirty="0" smtClean="0"/>
              <a:t>.</a:t>
            </a:r>
            <a:r>
              <a:rPr lang="ar-EG" sz="1600" dirty="0" smtClean="0"/>
              <a:t/>
            </a:r>
            <a:br>
              <a:rPr lang="ar-EG" sz="1600" dirty="0" smtClean="0"/>
            </a:br>
            <a:r>
              <a:rPr lang="ar-EG" sz="1600" dirty="0"/>
              <a:t/>
            </a:r>
            <a:br>
              <a:rPr lang="ar-EG" sz="1600" dirty="0"/>
            </a:br>
            <a:r>
              <a:rPr lang="en-US" sz="1600" dirty="0"/>
              <a:t/>
            </a:r>
            <a:br>
              <a:rPr lang="en-US" sz="1600" dirty="0"/>
            </a:br>
            <a:r>
              <a:rPr lang="en-US" sz="1000" dirty="0"/>
              <a:t> </a:t>
            </a:r>
            <a:br>
              <a:rPr lang="en-US" sz="1000" dirty="0"/>
            </a:br>
            <a:r>
              <a:rPr lang="en-US" sz="2000" dirty="0"/>
              <a:t>Motivation:</a:t>
            </a:r>
            <a:r>
              <a:rPr lang="en-US" sz="1000" dirty="0"/>
              <a:t/>
            </a:r>
            <a:br>
              <a:rPr lang="en-US" sz="1000" dirty="0"/>
            </a:br>
            <a:r>
              <a:rPr lang="en-US" sz="1600" dirty="0"/>
              <a:t>The driving force behind our mental health project is the well-being and welfare of individuals who are facing mental health challenges. Our motivation stems from a deep understanding of the importance of mental well-being and the desire to make a positive impact on people's lives.</a:t>
            </a:r>
            <a:br>
              <a:rPr lang="en-US" sz="1600" dirty="0"/>
            </a:b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TextBox 4"/>
          <p:cNvSpPr txBox="1"/>
          <p:nvPr/>
        </p:nvSpPr>
        <p:spPr>
          <a:xfrm>
            <a:off x="228600" y="209550"/>
            <a:ext cx="8763000" cy="5847755"/>
          </a:xfrm>
          <a:prstGeom prst="rect">
            <a:avLst/>
          </a:prstGeom>
          <a:noFill/>
        </p:spPr>
        <p:txBody>
          <a:bodyPr wrap="square" rtlCol="0">
            <a:spAutoFit/>
          </a:bodyPr>
          <a:lstStyle/>
          <a:p>
            <a:r>
              <a:rPr lang="en-US" sz="2000" b="1" dirty="0">
                <a:solidFill>
                  <a:schemeClr val="bg1"/>
                </a:solidFill>
              </a:rPr>
              <a:t>Project Development </a:t>
            </a:r>
            <a:r>
              <a:rPr lang="en-US" sz="2000" b="1" dirty="0" smtClean="0">
                <a:solidFill>
                  <a:schemeClr val="bg1"/>
                </a:solidFill>
              </a:rPr>
              <a:t>Methodology</a:t>
            </a:r>
            <a:endParaRPr lang="ar-EG" sz="2000" b="1" dirty="0" smtClean="0">
              <a:solidFill>
                <a:schemeClr val="bg1"/>
              </a:solidFill>
            </a:endParaRPr>
          </a:p>
          <a:p>
            <a:r>
              <a:rPr lang="ar-EG" sz="2000" b="1" dirty="0" smtClean="0">
                <a:solidFill>
                  <a:schemeClr val="bg1"/>
                </a:solidFill>
              </a:rPr>
              <a:t>:</a:t>
            </a:r>
            <a:endParaRPr lang="en-US" sz="2400" dirty="0">
              <a:solidFill>
                <a:schemeClr val="accent1"/>
              </a:solidFill>
            </a:endParaRPr>
          </a:p>
          <a:p>
            <a:r>
              <a:rPr lang="en-US" sz="2000" b="1" dirty="0">
                <a:solidFill>
                  <a:schemeClr val="accent1"/>
                </a:solidFill>
              </a:rPr>
              <a:t>Agile </a:t>
            </a:r>
            <a:r>
              <a:rPr lang="en-US" sz="2000" b="1" dirty="0" smtClean="0">
                <a:solidFill>
                  <a:schemeClr val="accent1"/>
                </a:solidFill>
              </a:rPr>
              <a:t>Methodology</a:t>
            </a:r>
            <a:r>
              <a:rPr lang="ar-EG" sz="2000" b="1" dirty="0" smtClean="0">
                <a:solidFill>
                  <a:schemeClr val="accent1"/>
                </a:solidFill>
              </a:rPr>
              <a:t>:</a:t>
            </a:r>
          </a:p>
          <a:p>
            <a:endParaRPr lang="ar-EG" sz="2400" b="1" dirty="0">
              <a:solidFill>
                <a:schemeClr val="accent1"/>
              </a:solidFill>
            </a:endParaRPr>
          </a:p>
          <a:p>
            <a:r>
              <a:rPr lang="en-US" sz="1800" b="1" dirty="0" smtClean="0">
                <a:solidFill>
                  <a:schemeClr val="accent1"/>
                </a:solidFill>
              </a:rPr>
              <a:t>Advantages</a:t>
            </a:r>
            <a:r>
              <a:rPr lang="en-US" sz="1600" b="1" dirty="0">
                <a:solidFill>
                  <a:schemeClr val="bg1"/>
                </a:solidFill>
              </a:rPr>
              <a:t>:</a:t>
            </a:r>
            <a:endParaRPr lang="ar-EG" sz="1600" b="1"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Flexibility</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Customer Involvement</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Faster Delivery</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Improved Quality</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Increased Transparency</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Enhanced Collaboration</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Early and Predictable Delivery</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Quick Adaptation to Changes</a:t>
            </a:r>
            <a:endParaRPr lang="en-US" sz="1600" dirty="0" smtClean="0">
              <a:solidFill>
                <a:schemeClr val="bg1"/>
              </a:solidFill>
            </a:endParaRPr>
          </a:p>
          <a:p>
            <a:pPr marL="285750" lvl="2" indent="-285750">
              <a:lnSpc>
                <a:spcPct val="150000"/>
              </a:lnSpc>
              <a:buFont typeface="Arial" pitchFamily="34" charset="0"/>
              <a:buChar char="•"/>
            </a:pPr>
            <a:r>
              <a:rPr lang="en-US" sz="1600" b="1" dirty="0" smtClean="0">
                <a:solidFill>
                  <a:schemeClr val="bg1"/>
                </a:solidFill>
              </a:rPr>
              <a:t>Continuous Improvement</a:t>
            </a:r>
            <a:endParaRPr lang="en-US" sz="1600" dirty="0" smtClean="0">
              <a:solidFill>
                <a:schemeClr val="bg1"/>
              </a:solidFill>
            </a:endParaRPr>
          </a:p>
          <a:p>
            <a:endParaRPr lang="ar-EG" sz="1600" b="1" dirty="0" smtClean="0">
              <a:solidFill>
                <a:schemeClr val="bg1"/>
              </a:solidFill>
            </a:endParaRPr>
          </a:p>
          <a:p>
            <a:endParaRPr lang="ar-EG" sz="1600" b="1" dirty="0" smtClean="0">
              <a:solidFill>
                <a:schemeClr val="bg1"/>
              </a:solidFill>
            </a:endParaRPr>
          </a:p>
          <a:p>
            <a:endParaRPr lang="en-US" sz="2400" dirty="0">
              <a:solidFill>
                <a:schemeClr val="bg1"/>
              </a:solidFill>
            </a:endParaRPr>
          </a:p>
        </p:txBody>
      </p:sp>
      <p:sp>
        <p:nvSpPr>
          <p:cNvPr id="2" name="TextBox 1"/>
          <p:cNvSpPr txBox="1"/>
          <p:nvPr/>
        </p:nvSpPr>
        <p:spPr>
          <a:xfrm>
            <a:off x="4686300" y="1504950"/>
            <a:ext cx="3657600" cy="3170099"/>
          </a:xfrm>
          <a:prstGeom prst="rect">
            <a:avLst/>
          </a:prstGeom>
          <a:noFill/>
        </p:spPr>
        <p:txBody>
          <a:bodyPr wrap="square" rtlCol="0">
            <a:spAutoFit/>
          </a:bodyPr>
          <a:lstStyle/>
          <a:p>
            <a:r>
              <a:rPr lang="en-US" sz="1800" b="1" dirty="0">
                <a:solidFill>
                  <a:schemeClr val="accent1"/>
                </a:solidFill>
              </a:rPr>
              <a:t>Disadvantages </a:t>
            </a:r>
            <a:r>
              <a:rPr lang="en-US" sz="1800" b="1" dirty="0" smtClean="0">
                <a:solidFill>
                  <a:schemeClr val="accent1"/>
                </a:solidFill>
              </a:rPr>
              <a:t>:</a:t>
            </a:r>
          </a:p>
          <a:p>
            <a:r>
              <a:rPr lang="en-US" sz="1800" b="1" dirty="0" smtClean="0">
                <a:solidFill>
                  <a:schemeClr val="accent1"/>
                </a:solidFill>
              </a:rPr>
              <a:t> </a:t>
            </a:r>
            <a:endParaRPr lang="en-US" sz="1800" dirty="0">
              <a:solidFill>
                <a:schemeClr val="accent1"/>
              </a:solidFill>
            </a:endParaRPr>
          </a:p>
          <a:p>
            <a:pPr lvl="0">
              <a:lnSpc>
                <a:spcPct val="200000"/>
              </a:lnSpc>
            </a:pPr>
            <a:r>
              <a:rPr lang="en-US" sz="1700" b="1" dirty="0">
                <a:solidFill>
                  <a:schemeClr val="bg1"/>
                </a:solidFill>
              </a:rPr>
              <a:t>Uncertainty</a:t>
            </a:r>
            <a:endParaRPr lang="en-US" sz="1700" dirty="0">
              <a:solidFill>
                <a:schemeClr val="bg1"/>
              </a:solidFill>
            </a:endParaRPr>
          </a:p>
          <a:p>
            <a:pPr lvl="0">
              <a:lnSpc>
                <a:spcPct val="200000"/>
              </a:lnSpc>
            </a:pPr>
            <a:r>
              <a:rPr lang="en-US" sz="1700" b="1" dirty="0">
                <a:solidFill>
                  <a:schemeClr val="bg1"/>
                </a:solidFill>
              </a:rPr>
              <a:t>Resource Intensive</a:t>
            </a:r>
            <a:endParaRPr lang="en-US" sz="1700" dirty="0">
              <a:solidFill>
                <a:schemeClr val="bg1"/>
              </a:solidFill>
            </a:endParaRPr>
          </a:p>
          <a:p>
            <a:pPr lvl="0">
              <a:lnSpc>
                <a:spcPct val="200000"/>
              </a:lnSpc>
            </a:pPr>
            <a:r>
              <a:rPr lang="en-US" sz="1700" b="1" dirty="0">
                <a:solidFill>
                  <a:schemeClr val="bg1"/>
                </a:solidFill>
              </a:rPr>
              <a:t>Lack of Documentation</a:t>
            </a:r>
            <a:endParaRPr lang="en-US" sz="1700" dirty="0">
              <a:solidFill>
                <a:schemeClr val="bg1"/>
              </a:solidFill>
            </a:endParaRPr>
          </a:p>
          <a:p>
            <a:pPr lvl="0">
              <a:lnSpc>
                <a:spcPct val="200000"/>
              </a:lnSpc>
            </a:pPr>
            <a:r>
              <a:rPr lang="en-US" sz="1700" b="1" dirty="0">
                <a:solidFill>
                  <a:schemeClr val="bg1"/>
                </a:solidFill>
              </a:rPr>
              <a:t>Not Suitable for All Projects</a:t>
            </a:r>
            <a:endParaRPr lang="en-US" sz="1700" dirty="0">
              <a:solidFill>
                <a:schemeClr val="bg1"/>
              </a:solidFill>
            </a:endParaRPr>
          </a:p>
          <a:p>
            <a:r>
              <a:rPr lang="en-US" dirty="0"/>
              <a:t>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228600" y="209550"/>
            <a:ext cx="8686800" cy="4724400"/>
          </a:xfrm>
          <a:prstGeom prst="rect">
            <a:avLst/>
          </a:prstGeom>
        </p:spPr>
        <p:txBody>
          <a:bodyPr spcFirstLastPara="1" wrap="square" lIns="91425" tIns="91425" rIns="91425" bIns="91425" anchor="t" anchorCtr="0">
            <a:noAutofit/>
          </a:bodyPr>
          <a:lstStyle/>
          <a:p>
            <a:pPr marL="139700" indent="0" algn="ctr">
              <a:buNone/>
            </a:pPr>
            <a:r>
              <a:rPr lang="en-US" sz="2400" b="1" dirty="0">
                <a:solidFill>
                  <a:schemeClr val="accent1"/>
                </a:solidFill>
              </a:rPr>
              <a:t>Tools &amp; </a:t>
            </a:r>
            <a:r>
              <a:rPr lang="en-US" sz="2400" b="1" dirty="0" smtClean="0">
                <a:solidFill>
                  <a:schemeClr val="accent1"/>
                </a:solidFill>
              </a:rPr>
              <a:t>Technologies</a:t>
            </a:r>
          </a:p>
          <a:p>
            <a:pPr marL="139700" indent="0" algn="ctr">
              <a:buNone/>
            </a:pPr>
            <a:endParaRPr lang="en-US" sz="2400" dirty="0">
              <a:solidFill>
                <a:schemeClr val="accent1"/>
              </a:solidFill>
            </a:endParaRPr>
          </a:p>
          <a:p>
            <a:pPr marL="139700" indent="0">
              <a:buNone/>
            </a:pPr>
            <a:r>
              <a:rPr lang="en-US" sz="2000" b="1" dirty="0">
                <a:solidFill>
                  <a:schemeClr val="accent1"/>
                </a:solidFill>
              </a:rPr>
              <a:t>Flutter</a:t>
            </a:r>
            <a:endParaRPr lang="en-US" sz="2000" dirty="0">
              <a:solidFill>
                <a:schemeClr val="accent1"/>
              </a:solidFill>
            </a:endParaRPr>
          </a:p>
          <a:p>
            <a:pPr>
              <a:lnSpc>
                <a:spcPct val="150000"/>
              </a:lnSpc>
            </a:pPr>
            <a:r>
              <a:rPr lang="en-US" dirty="0"/>
              <a:t>Android Studio</a:t>
            </a:r>
          </a:p>
          <a:p>
            <a:pPr>
              <a:lnSpc>
                <a:spcPct val="150000"/>
              </a:lnSpc>
            </a:pPr>
            <a:r>
              <a:rPr lang="en-US" dirty="0"/>
              <a:t>VS </a:t>
            </a:r>
            <a:r>
              <a:rPr lang="en-US" dirty="0" smtClean="0"/>
              <a:t>code</a:t>
            </a:r>
          </a:p>
          <a:p>
            <a:pPr marL="139700" indent="0">
              <a:buNone/>
            </a:pPr>
            <a:endParaRPr lang="en-US" dirty="0"/>
          </a:p>
          <a:p>
            <a:pPr marL="139700" indent="0">
              <a:buNone/>
            </a:pPr>
            <a:r>
              <a:rPr lang="en-US" sz="2000" b="1" dirty="0">
                <a:solidFill>
                  <a:schemeClr val="accent1"/>
                </a:solidFill>
              </a:rPr>
              <a:t>Back-end</a:t>
            </a:r>
            <a:endParaRPr lang="en-US" sz="2000" dirty="0">
              <a:solidFill>
                <a:schemeClr val="accent1"/>
              </a:solidFill>
            </a:endParaRPr>
          </a:p>
          <a:p>
            <a:r>
              <a:rPr lang="en-US" dirty="0"/>
              <a:t>VS </a:t>
            </a:r>
            <a:r>
              <a:rPr lang="en-US" dirty="0" smtClean="0"/>
              <a:t>code</a:t>
            </a:r>
          </a:p>
          <a:p>
            <a:r>
              <a:rPr lang="en-US" dirty="0" smtClean="0"/>
              <a:t>Node.JS</a:t>
            </a:r>
          </a:p>
          <a:p>
            <a:r>
              <a:rPr lang="en-US" dirty="0" err="1" smtClean="0"/>
              <a:t>MongoDB</a:t>
            </a:r>
            <a:endParaRPr lang="en-US" dirty="0" smtClean="0"/>
          </a:p>
          <a:p>
            <a:pPr marL="139700" indent="0">
              <a:buNone/>
            </a:pPr>
            <a:endParaRPr lang="en-US" dirty="0"/>
          </a:p>
          <a:p>
            <a:pPr marL="139700" indent="0">
              <a:buNone/>
            </a:pPr>
            <a:r>
              <a:rPr lang="en-US" sz="2000" b="1" dirty="0">
                <a:solidFill>
                  <a:schemeClr val="accent1"/>
                </a:solidFill>
              </a:rPr>
              <a:t>Front-end</a:t>
            </a:r>
            <a:endParaRPr lang="en-US" sz="2000" dirty="0">
              <a:solidFill>
                <a:schemeClr val="accent1"/>
              </a:solidFill>
            </a:endParaRPr>
          </a:p>
          <a:p>
            <a:pPr lvl="0"/>
            <a:r>
              <a:rPr lang="en-US" dirty="0"/>
              <a:t>VS code</a:t>
            </a:r>
          </a:p>
          <a:p>
            <a:pPr lvl="0"/>
            <a:r>
              <a:rPr lang="en-US" dirty="0" smtClean="0"/>
              <a:t>React.js</a:t>
            </a:r>
          </a:p>
          <a:p>
            <a:pPr lvl="0"/>
            <a:r>
              <a:rPr lang="en-US" dirty="0" smtClean="0"/>
              <a:t>HTML</a:t>
            </a:r>
          </a:p>
          <a:p>
            <a:pPr lvl="0"/>
            <a:r>
              <a:rPr lang="en-US" dirty="0" smtClean="0"/>
              <a:t>CSS</a:t>
            </a:r>
          </a:p>
          <a:p>
            <a:pPr lvl="0"/>
            <a:r>
              <a:rPr lang="en-US" dirty="0" err="1" smtClean="0"/>
              <a:t>BootStrap</a:t>
            </a:r>
            <a:endParaRPr lang="en-US" dirty="0" smtClean="0"/>
          </a:p>
          <a:p>
            <a:pPr marL="139700" lvl="0" indent="0">
              <a:buNone/>
            </a:pPr>
            <a:endParaRPr lang="en-US" dirty="0"/>
          </a:p>
          <a:p>
            <a:pPr marL="139700" lvl="0" indent="0" algn="l" rtl="0">
              <a:spcBef>
                <a:spcPts val="1600"/>
              </a:spcBef>
              <a:spcAft>
                <a:spcPts val="0"/>
              </a:spcAft>
              <a:buSzPts val="1400"/>
              <a:buNone/>
            </a:pPr>
            <a:endParaRPr dirty="0"/>
          </a:p>
        </p:txBody>
      </p:sp>
      <p:sp>
        <p:nvSpPr>
          <p:cNvPr id="3" name="TextBox 2"/>
          <p:cNvSpPr txBox="1"/>
          <p:nvPr/>
        </p:nvSpPr>
        <p:spPr>
          <a:xfrm>
            <a:off x="4419600" y="1047750"/>
            <a:ext cx="2438400" cy="2431435"/>
          </a:xfrm>
          <a:prstGeom prst="rect">
            <a:avLst/>
          </a:prstGeom>
          <a:noFill/>
        </p:spPr>
        <p:txBody>
          <a:bodyPr wrap="square" rtlCol="0">
            <a:spAutoFit/>
          </a:bodyPr>
          <a:lstStyle/>
          <a:p>
            <a:r>
              <a:rPr lang="en-US" sz="2000" b="1" dirty="0" smtClean="0">
                <a:solidFill>
                  <a:schemeClr val="accent1"/>
                </a:solidFill>
              </a:rPr>
              <a:t>UI-UX</a:t>
            </a:r>
          </a:p>
          <a:p>
            <a:endParaRPr lang="en-US" sz="2000" dirty="0"/>
          </a:p>
          <a:p>
            <a:pPr marL="285750" lvl="0" indent="-285750">
              <a:buFont typeface="Arial" pitchFamily="34" charset="0"/>
              <a:buChar char="•"/>
            </a:pPr>
            <a:r>
              <a:rPr lang="en-US" sz="1800" dirty="0" err="1" smtClean="0">
                <a:solidFill>
                  <a:schemeClr val="bg1"/>
                </a:solidFill>
              </a:rPr>
              <a:t>Figma</a:t>
            </a:r>
            <a:endParaRPr lang="en-US" sz="1800" dirty="0" smtClean="0">
              <a:solidFill>
                <a:schemeClr val="bg1"/>
              </a:solidFill>
            </a:endParaRPr>
          </a:p>
          <a:p>
            <a:pPr lvl="0"/>
            <a:endParaRPr lang="en-US" sz="1800" dirty="0">
              <a:solidFill>
                <a:schemeClr val="bg1"/>
              </a:solidFill>
            </a:endParaRPr>
          </a:p>
          <a:p>
            <a:r>
              <a:rPr lang="en-US" sz="2000" b="1" dirty="0" smtClean="0">
                <a:solidFill>
                  <a:schemeClr val="tx2"/>
                </a:solidFill>
              </a:rPr>
              <a:t>AI</a:t>
            </a:r>
          </a:p>
          <a:p>
            <a:endParaRPr lang="en-US" sz="2000" dirty="0">
              <a:solidFill>
                <a:schemeClr val="tx2"/>
              </a:solidFill>
            </a:endParaRPr>
          </a:p>
          <a:p>
            <a:pPr marL="285750" lvl="0" indent="-285750">
              <a:buFont typeface="Arial" pitchFamily="34" charset="0"/>
              <a:buChar char="•"/>
            </a:pPr>
            <a:r>
              <a:rPr lang="en-US" sz="1800" dirty="0">
                <a:solidFill>
                  <a:schemeClr val="bg1"/>
                </a:solidFill>
              </a:rPr>
              <a:t>VS code</a:t>
            </a:r>
          </a:p>
          <a:p>
            <a:pPr marL="285750" lvl="0" indent="-285750">
              <a:buFont typeface="Arial" pitchFamily="34" charset="0"/>
              <a:buChar char="•"/>
            </a:pPr>
            <a:r>
              <a:rPr lang="en-US" sz="1800" dirty="0" err="1">
                <a:solidFill>
                  <a:schemeClr val="bg1"/>
                </a:solidFill>
              </a:rPr>
              <a:t>Jupyter</a:t>
            </a:r>
            <a:r>
              <a:rPr lang="en-US" sz="1800" dirty="0">
                <a:solidFill>
                  <a:schemeClr val="bg1"/>
                </a:solidFill>
              </a:rPr>
              <a:t> Notebook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4" name="TextBox 3"/>
          <p:cNvSpPr txBox="1"/>
          <p:nvPr/>
        </p:nvSpPr>
        <p:spPr>
          <a:xfrm>
            <a:off x="171450" y="0"/>
            <a:ext cx="8763000" cy="6401753"/>
          </a:xfrm>
          <a:prstGeom prst="rect">
            <a:avLst/>
          </a:prstGeom>
          <a:noFill/>
        </p:spPr>
        <p:txBody>
          <a:bodyPr wrap="square" rtlCol="0">
            <a:spAutoFit/>
          </a:bodyPr>
          <a:lstStyle/>
          <a:p>
            <a:pPr algn="ctr"/>
            <a:r>
              <a:rPr lang="en-US" sz="2400" b="1" dirty="0">
                <a:solidFill>
                  <a:schemeClr val="accent1"/>
                </a:solidFill>
              </a:rPr>
              <a:t>Requirements </a:t>
            </a:r>
            <a:endParaRPr lang="en-US" sz="2400" b="1" dirty="0" smtClean="0">
              <a:solidFill>
                <a:schemeClr val="accent1"/>
              </a:solidFill>
            </a:endParaRPr>
          </a:p>
          <a:p>
            <a:pPr algn="ctr"/>
            <a:endParaRPr lang="en-US" sz="2400" b="1" dirty="0" smtClean="0">
              <a:solidFill>
                <a:schemeClr val="accent1"/>
              </a:solidFill>
            </a:endParaRPr>
          </a:p>
          <a:p>
            <a:r>
              <a:rPr lang="en-US" sz="1800" b="1" dirty="0">
                <a:solidFill>
                  <a:schemeClr val="bg1"/>
                </a:solidFill>
              </a:rPr>
              <a:t>Functional Requirements</a:t>
            </a:r>
            <a:r>
              <a:rPr lang="en-US" sz="1800" b="1" dirty="0" smtClean="0">
                <a:solidFill>
                  <a:schemeClr val="bg1"/>
                </a:solidFill>
              </a:rPr>
              <a:t>:</a:t>
            </a:r>
          </a:p>
          <a:p>
            <a:pPr lvl="0">
              <a:lnSpc>
                <a:spcPct val="150000"/>
              </a:lnSpc>
            </a:pPr>
            <a:r>
              <a:rPr lang="en-US" sz="1600" b="1" dirty="0">
                <a:solidFill>
                  <a:schemeClr val="accent4"/>
                </a:solidFill>
              </a:rPr>
              <a:t>User Registration and Authentication</a:t>
            </a:r>
            <a:r>
              <a:rPr lang="en-US" sz="1600" b="1" dirty="0">
                <a:solidFill>
                  <a:schemeClr val="bg1"/>
                </a:solidFill>
              </a:rPr>
              <a:t>:</a:t>
            </a:r>
            <a:r>
              <a:rPr lang="en-US" sz="1600" dirty="0">
                <a:solidFill>
                  <a:schemeClr val="bg1"/>
                </a:solidFill>
              </a:rPr>
              <a:t> Users should be able to create accounts and log in securely.</a:t>
            </a:r>
          </a:p>
          <a:p>
            <a:pPr lvl="0">
              <a:lnSpc>
                <a:spcPct val="150000"/>
              </a:lnSpc>
            </a:pPr>
            <a:r>
              <a:rPr lang="en-US" sz="1600" b="1" dirty="0" err="1">
                <a:solidFill>
                  <a:schemeClr val="accent4"/>
                </a:solidFill>
              </a:rPr>
              <a:t>Chatbot</a:t>
            </a:r>
            <a:r>
              <a:rPr lang="en-US" sz="1600" b="1" dirty="0">
                <a:solidFill>
                  <a:schemeClr val="accent4"/>
                </a:solidFill>
              </a:rPr>
              <a:t> Feature</a:t>
            </a:r>
            <a:r>
              <a:rPr lang="en-US" sz="1600" b="1" dirty="0">
                <a:solidFill>
                  <a:schemeClr val="bg1"/>
                </a:solidFill>
              </a:rPr>
              <a:t>:</a:t>
            </a:r>
            <a:r>
              <a:rPr lang="en-US" sz="1600" dirty="0">
                <a:solidFill>
                  <a:schemeClr val="bg1"/>
                </a:solidFill>
              </a:rPr>
              <a:t> The app should include a </a:t>
            </a:r>
            <a:r>
              <a:rPr lang="en-US" sz="1600" dirty="0" err="1">
                <a:solidFill>
                  <a:schemeClr val="bg1"/>
                </a:solidFill>
              </a:rPr>
              <a:t>chatbot</a:t>
            </a:r>
            <a:r>
              <a:rPr lang="en-US" sz="1600" dirty="0">
                <a:solidFill>
                  <a:schemeClr val="bg1"/>
                </a:solidFill>
              </a:rPr>
              <a:t> that engages in conversations with users, providing support, guidance, and information related to mental health</a:t>
            </a:r>
            <a:r>
              <a:rPr lang="en-US" sz="1600" dirty="0" smtClean="0">
                <a:solidFill>
                  <a:schemeClr val="bg1"/>
                </a:solidFill>
              </a:rPr>
              <a:t>.</a:t>
            </a:r>
          </a:p>
          <a:p>
            <a:pPr lvl="0">
              <a:lnSpc>
                <a:spcPct val="150000"/>
              </a:lnSpc>
            </a:pPr>
            <a:r>
              <a:rPr lang="en-US" sz="1600" b="1" dirty="0">
                <a:solidFill>
                  <a:schemeClr val="accent4"/>
                </a:solidFill>
              </a:rPr>
              <a:t>Video Content:</a:t>
            </a:r>
            <a:r>
              <a:rPr lang="en-US" sz="1600" dirty="0">
                <a:solidFill>
                  <a:schemeClr val="accent4"/>
                </a:solidFill>
              </a:rPr>
              <a:t> </a:t>
            </a:r>
            <a:r>
              <a:rPr lang="en-US" sz="1600" dirty="0">
                <a:solidFill>
                  <a:schemeClr val="bg1"/>
                </a:solidFill>
              </a:rPr>
              <a:t>The app should provide a library of videos related to mental health, including educational content, guided exercises, and motivational talks.</a:t>
            </a:r>
          </a:p>
          <a:p>
            <a:pPr lvl="0">
              <a:lnSpc>
                <a:spcPct val="150000"/>
              </a:lnSpc>
            </a:pPr>
            <a:r>
              <a:rPr lang="en-US" sz="1600" b="1" dirty="0">
                <a:solidFill>
                  <a:schemeClr val="accent4"/>
                </a:solidFill>
              </a:rPr>
              <a:t>Articles and Blog Posts</a:t>
            </a:r>
            <a:r>
              <a:rPr lang="en-US" sz="1600" b="1" dirty="0">
                <a:solidFill>
                  <a:schemeClr val="bg1"/>
                </a:solidFill>
              </a:rPr>
              <a:t>:</a:t>
            </a:r>
            <a:r>
              <a:rPr lang="en-US" sz="1600" dirty="0">
                <a:solidFill>
                  <a:schemeClr val="bg1"/>
                </a:solidFill>
              </a:rPr>
              <a:t> The app should offer a curated selection of articles and blog posts covering various mental health topics, self-care tips, and coping strategies.</a:t>
            </a:r>
          </a:p>
          <a:p>
            <a:pPr lvl="0">
              <a:lnSpc>
                <a:spcPct val="150000"/>
              </a:lnSpc>
            </a:pPr>
            <a:r>
              <a:rPr lang="en-US" sz="1600" b="1" dirty="0">
                <a:solidFill>
                  <a:schemeClr val="accent4"/>
                </a:solidFill>
              </a:rPr>
              <a:t>Resource Directory:</a:t>
            </a:r>
            <a:r>
              <a:rPr lang="en-US" sz="1600" dirty="0">
                <a:solidFill>
                  <a:schemeClr val="accent4"/>
                </a:solidFill>
              </a:rPr>
              <a:t> </a:t>
            </a:r>
            <a:r>
              <a:rPr lang="en-US" sz="1600" dirty="0">
                <a:solidFill>
                  <a:schemeClr val="bg1"/>
                </a:solidFill>
              </a:rPr>
              <a:t>The app should include a comprehensive directory of mental health resources, such as therapists, support groups, helplines, and relevant websites</a:t>
            </a:r>
          </a:p>
          <a:p>
            <a:pPr lvl="0">
              <a:lnSpc>
                <a:spcPct val="150000"/>
              </a:lnSpc>
            </a:pPr>
            <a:endParaRPr lang="en-US" sz="1600" dirty="0">
              <a:solidFill>
                <a:schemeClr val="bg1"/>
              </a:solidFill>
            </a:endParaRPr>
          </a:p>
          <a:p>
            <a:pPr>
              <a:lnSpc>
                <a:spcPct val="150000"/>
              </a:lnSpc>
            </a:pPr>
            <a:endParaRPr lang="en-US" sz="1800" dirty="0">
              <a:solidFill>
                <a:schemeClr val="bg1"/>
              </a:solidFill>
            </a:endParaRPr>
          </a:p>
          <a:p>
            <a:endParaRPr lang="en-US" sz="2400" dirty="0">
              <a:solidFill>
                <a:schemeClr val="accent1"/>
              </a:solidFill>
            </a:endParaRPr>
          </a:p>
          <a:p>
            <a:pPr algn="ctr"/>
            <a:endParaRPr lang="en-US" sz="2400" dirty="0"/>
          </a:p>
        </p:txBody>
      </p:sp>
    </p:spTree>
    <p:extLst>
      <p:ext uri="{BB962C8B-B14F-4D97-AF65-F5344CB8AC3E}">
        <p14:creationId xmlns:p14="http://schemas.microsoft.com/office/powerpoint/2010/main" val="184748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6" name="Title 5"/>
          <p:cNvSpPr>
            <a:spLocks noGrp="1"/>
          </p:cNvSpPr>
          <p:nvPr>
            <p:ph type="title" idx="4"/>
          </p:nvPr>
        </p:nvSpPr>
        <p:spPr>
          <a:xfrm>
            <a:off x="0" y="0"/>
            <a:ext cx="9144000" cy="5143500"/>
          </a:xfrm>
        </p:spPr>
        <p:txBody>
          <a:bodyPr/>
          <a:lstStyle/>
          <a:p>
            <a:r>
              <a:rPr lang="en-US" sz="2000" b="1" dirty="0"/>
              <a:t>Non-Functional Requirements:</a:t>
            </a:r>
            <a:r>
              <a:rPr lang="en-US" dirty="0"/>
              <a:t/>
            </a:r>
            <a:br>
              <a:rPr lang="en-US" dirty="0"/>
            </a:br>
            <a:r>
              <a:rPr lang="en-US" b="1" dirty="0"/>
              <a:t> </a:t>
            </a:r>
            <a:r>
              <a:rPr lang="en-US" dirty="0"/>
              <a:t/>
            </a:r>
            <a:br>
              <a:rPr lang="en-US" dirty="0"/>
            </a:br>
            <a:r>
              <a:rPr lang="en-US" sz="1800" b="1" dirty="0">
                <a:solidFill>
                  <a:schemeClr val="bg1"/>
                </a:solidFill>
              </a:rPr>
              <a:t>Usability</a:t>
            </a:r>
            <a:r>
              <a:rPr lang="en-US" sz="1800" b="1" dirty="0"/>
              <a:t>:</a:t>
            </a:r>
            <a:r>
              <a:rPr lang="en-US" sz="1800" dirty="0"/>
              <a:t> </a:t>
            </a:r>
            <a:r>
              <a:rPr lang="en-US" sz="1600" dirty="0"/>
              <a:t>The app and website should have an intuitive and user-friendly interface for easy navigation</a:t>
            </a:r>
            <a:r>
              <a:rPr lang="en-US" sz="1600" dirty="0" smtClean="0"/>
              <a:t>.</a:t>
            </a:r>
            <a:br>
              <a:rPr lang="en-US" sz="1600" dirty="0" smtClean="0"/>
            </a:br>
            <a:r>
              <a:rPr lang="en-US" sz="1800" dirty="0"/>
              <a:t/>
            </a:r>
            <a:br>
              <a:rPr lang="en-US" sz="1800" dirty="0"/>
            </a:br>
            <a:r>
              <a:rPr lang="en-US" sz="1800" b="1" dirty="0">
                <a:solidFill>
                  <a:schemeClr val="bg1"/>
                </a:solidFill>
              </a:rPr>
              <a:t>Performance</a:t>
            </a:r>
            <a:r>
              <a:rPr lang="en-US" sz="1800" b="1" dirty="0"/>
              <a:t>:</a:t>
            </a:r>
            <a:r>
              <a:rPr lang="en-US" sz="1800" dirty="0"/>
              <a:t> </a:t>
            </a:r>
            <a:r>
              <a:rPr lang="en-US" sz="1600" dirty="0"/>
              <a:t>The app and website should be responsive and provide fast loading times to ensure a smooth user experience</a:t>
            </a:r>
            <a:r>
              <a:rPr lang="en-US" sz="1600" dirty="0" smtClean="0"/>
              <a:t>.</a:t>
            </a:r>
            <a:br>
              <a:rPr lang="en-US" sz="1600" dirty="0" smtClean="0"/>
            </a:br>
            <a:r>
              <a:rPr lang="en-US" dirty="0"/>
              <a:t/>
            </a:r>
            <a:br>
              <a:rPr lang="en-US" dirty="0"/>
            </a:br>
            <a:r>
              <a:rPr lang="en-US" sz="1800" b="1" dirty="0">
                <a:solidFill>
                  <a:schemeClr val="bg1"/>
                </a:solidFill>
              </a:rPr>
              <a:t>Security and Privacy</a:t>
            </a:r>
            <a:r>
              <a:rPr lang="en-US" sz="1800" b="1" dirty="0"/>
              <a:t>:</a:t>
            </a:r>
            <a:r>
              <a:rPr lang="en-US" sz="1800" dirty="0"/>
              <a:t> </a:t>
            </a:r>
            <a:r>
              <a:rPr lang="en-US" sz="1600" dirty="0"/>
              <a:t>The app and website should implement robust security measures to protect user data and maintain privacy</a:t>
            </a:r>
            <a:r>
              <a:rPr lang="en-US" sz="1600" dirty="0" smtClean="0"/>
              <a:t>.</a:t>
            </a:r>
            <a:br>
              <a:rPr lang="en-US" sz="1600" dirty="0" smtClean="0"/>
            </a:br>
            <a:r>
              <a:rPr lang="en-US" sz="1800" dirty="0"/>
              <a:t/>
            </a:r>
            <a:br>
              <a:rPr lang="en-US" sz="1800" dirty="0"/>
            </a:br>
            <a:r>
              <a:rPr lang="en-US" sz="1800" b="1" dirty="0">
                <a:solidFill>
                  <a:schemeClr val="bg1"/>
                </a:solidFill>
              </a:rPr>
              <a:t>Compatibility</a:t>
            </a:r>
            <a:r>
              <a:rPr lang="en-US" sz="1800" b="1" dirty="0"/>
              <a:t>:</a:t>
            </a:r>
            <a:r>
              <a:rPr lang="en-US" sz="1800" dirty="0"/>
              <a:t> </a:t>
            </a:r>
            <a:r>
              <a:rPr lang="en-US" sz="1600" dirty="0"/>
              <a:t>The app and website should be compatible with various devices (e.g., smartphones, tablets) and operating systems (e.g., </a:t>
            </a:r>
            <a:r>
              <a:rPr lang="en-US" sz="1600" dirty="0" err="1"/>
              <a:t>iOS</a:t>
            </a:r>
            <a:r>
              <a:rPr lang="en-US" sz="1600" dirty="0"/>
              <a:t>, Android</a:t>
            </a:r>
            <a:r>
              <a:rPr lang="en-US" sz="1600" dirty="0" smtClean="0"/>
              <a:t>).</a:t>
            </a:r>
            <a:r>
              <a:rPr lang="en-US" sz="1800" dirty="0" smtClean="0"/>
              <a:t/>
            </a:r>
            <a:br>
              <a:rPr lang="en-US" sz="1800" dirty="0" smtClean="0"/>
            </a:br>
            <a:r>
              <a:rPr lang="en-US" sz="1800" dirty="0"/>
              <a:t/>
            </a:r>
            <a:br>
              <a:rPr lang="en-US" sz="1800" dirty="0"/>
            </a:br>
            <a:r>
              <a:rPr lang="en-US" sz="1800" b="1" dirty="0">
                <a:solidFill>
                  <a:schemeClr val="bg1"/>
                </a:solidFill>
              </a:rPr>
              <a:t>Accessibility</a:t>
            </a:r>
            <a:r>
              <a:rPr lang="en-US" sz="1600" b="1" dirty="0"/>
              <a:t>:</a:t>
            </a:r>
            <a:r>
              <a:rPr lang="en-US" sz="1600" dirty="0"/>
              <a:t> The app and website should comply with accessibility guidelines to ensure that everyone can access and use the platform</a:t>
            </a:r>
            <a:r>
              <a:rPr lang="en-US" sz="1600" dirty="0" smtClean="0"/>
              <a:t>.</a:t>
            </a:r>
            <a:br>
              <a:rPr lang="en-US" sz="1600" dirty="0" smtClean="0"/>
            </a:br>
            <a:r>
              <a:rPr lang="en-US" sz="1600" dirty="0"/>
              <a:t/>
            </a:r>
            <a:br>
              <a:rPr lang="en-US" sz="1600" dirty="0"/>
            </a:br>
            <a:r>
              <a:rPr lang="en-US" sz="1800" b="1" dirty="0">
                <a:solidFill>
                  <a:schemeClr val="bg1"/>
                </a:solidFill>
              </a:rPr>
              <a:t>Scalability</a:t>
            </a:r>
            <a:r>
              <a:rPr lang="en-US" sz="1800" b="1" dirty="0"/>
              <a:t>:</a:t>
            </a:r>
            <a:r>
              <a:rPr lang="en-US" sz="1800" dirty="0"/>
              <a:t> </a:t>
            </a:r>
            <a:r>
              <a:rPr lang="en-US" sz="1600" dirty="0"/>
              <a:t>The app and website should be designed to handle a growing user base and increasing data without significant performance degradation.</a:t>
            </a:r>
            <a:br>
              <a:rPr lang="en-US" sz="1600" dirty="0"/>
            </a:br>
            <a:endParaRPr lang="en-US" sz="1600" dirty="0"/>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1454</Words>
  <Application>Microsoft Office PowerPoint</Application>
  <PresentationFormat>On-screen Show (16:9)</PresentationFormat>
  <Paragraphs>230</Paragraphs>
  <Slides>45</Slides>
  <Notes>45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Proxima Nova</vt:lpstr>
      <vt:lpstr>Montserrat</vt:lpstr>
      <vt:lpstr>Montserrat ExtraBold</vt:lpstr>
      <vt:lpstr>Proxima Nova Semibold</vt:lpstr>
      <vt:lpstr>Montserrat ExtraLight</vt:lpstr>
      <vt:lpstr>Futuristic Background by Slidesgo</vt:lpstr>
      <vt:lpstr>Slidesgo Final Pages</vt:lpstr>
      <vt:lpstr>AI Mental Health website&amp;MobileApp</vt:lpstr>
      <vt:lpstr>PowerPoint Presentation</vt:lpstr>
      <vt:lpstr>PowerPoint Presentation</vt:lpstr>
      <vt:lpstr>PowerPoint Presentation</vt:lpstr>
      <vt:lpstr>Goal:   The ultimate goal of this project is to empower individuals to improve their mental well-being, enhance their self-care practices, and access appropriate support when needed. The app aims to provide a comprehensive and user-friendly platform that promotes mental health awareness, offers evidence-based resources, and fosters a sense of community.     Motivation: The driving force behind our mental health project is the well-being and welfare of individuals who are facing mental health challenges. Our motivation stems from a deep understanding of the importance of mental well-being and the desire to make a positive impact on people's lives. </vt:lpstr>
      <vt:lpstr>PowerPoint Presentation</vt:lpstr>
      <vt:lpstr>PowerPoint Presentation</vt:lpstr>
      <vt:lpstr>PowerPoint Presentation</vt:lpstr>
      <vt:lpstr>Non-Functional Requirements:   Usability: The app and website should have an intuitive and user-friendly interface for easy navigation.  Performance: The app and website should be responsive and provide fast loading times to ensure a smooth user experience.  Security and Privacy: The app and website should implement robust security measures to protect user data and maintain privacy.  Compatibility: The app and website should be compatible with various devices (e.g., smartphones, tablets) and operating systems (e.g., iOS, Android).  Accessibility: The app and website should comply with accessibility guidelines to ensure that everyone can access and use the platform.  Scalability: The app and website should be designed to handle a growing user base and increasing data without significant performance degradation. </vt:lpstr>
      <vt:lpstr>PowerPoint Presentation</vt:lpstr>
      <vt:lpstr>A PICTURE IS WORTH A THOUSAND WORDS</vt:lpstr>
      <vt:lpstr>A PICTURE REINFORCES THE CONCEPT</vt:lpstr>
      <vt:lpstr>PowerPoint Presentation</vt:lpstr>
      <vt:lpstr>Encountering a blank page after building the website. Solution: It happens because it failed to render the pages into the browser. Resolved the issue by fixing React Components and use &lt;HashRouter&gt; instead of &lt;BrowserRouter&gt; .     </vt:lpstr>
      <vt:lpstr>UI-UX:  Creating a Calming and Accessible UI: One of the primary challenges I faced was designing a UI that promotes a sense of calmness and accessibility for users seeking mental health support. Given the sensitive nature of the topic, it was crucial to avoid overwhelming users with too much information or cluttered interfaces.  Color Psychology: To address this challenge, I opted for shades of blue throughout the app's UI. Blue is associated with feelings of calmness, trust, and stability, making it ideal for a mental health-focused application. By carefully selecting and incorporating different shades of blue, I aimed to evoke a sense of serenity and comfort for users.  Chatbot Design: While the rest of the app follows a predominantly blue color scheme, I made the deliberate choice to use a white background for the chatbot interface. This decision was made to provide a visual contrast and highlight the conversational aspect of interacting with the chatbot. The white background helps to differentiate the chatbot section from the rest of the app's content, making it stand out and inviting users to engage in dialogue comfortably. </vt:lpstr>
      <vt:lpstr>Balancing Functionality with Simplicity: Incorporating both media content and chatbot features while maintaining a simple and intuitive user experience posed a significant challenge. I had to ensure that users could easily navigate between different sections of the app while accessing the necessary resources without feeling overwhelmed.  Horizontal and Vertical Layout: To address this challenge, I implemented both horizontal and vertical layouts within the app. This allows users to scroll horizontally to explore different categories of media content, such as articles, videos, and music. Additionally, vertical scrolling enables users to navigate within each category, accessing a variety of resources with ease. By incorporating this flexible layout design, I aimed to provide users with a seamless browsing experience that encourages exploration and discovery of relevant mental health content.  Bottom Navigation Bar: In addition to the horizontal and vertical layouts, I included a bottom navigation bar for quick access to every content section. This navigation bar allows users to access different features and sections of the app with a single tap, ensuring efficient navigation and enhancing overall usability.   </vt:lpstr>
      <vt:lpstr>FrontEnd Tech and Techniques :  Design with CSS Flexbox and Grid: Employed CSS Flexbox and Grid for creating a responsive and visually appealing user interface across various devices.  Vite Framework: Is  a fast and efficient build tool, enhancing the development workflow and optimizing the application's performance.  FlowiseAI: Integrated FlowiseAI for embedding an intelligent chatbot, enriching the user experience with dynamic and personalized interactions.  Dynamic Pages with Route Parameters and Hooks: Utilized React-Router v6, useParams, and the useFetch hook to create dynamic pages with route parameters, fetching and displaying content based on user interactions.  </vt:lpstr>
      <vt:lpstr>React-Router v6: Adopted React-Router v6 for efficient client-side routing, providing a smooth navigation experience within the therapy chatbot website.  JSON Server: Implemented JSON Server to simulate a backend for testing and development purposes, ensuring seamless integration with the front-end React application.  react-router-dom: Employed the react-router-dom library for managing navigation and routing in the React application, facilitating a coherent user journey. React Bootstrap 5  Formik Liberary: is a React/React Native package used for handling forms; it keeps track of form values, errors, and events, and handles form submissions.  </vt:lpstr>
      <vt:lpstr>333,000</vt:lpstr>
      <vt:lpstr>333,000</vt:lpstr>
      <vt:lpstr>333,000</vt:lpstr>
      <vt:lpstr>333,000</vt:lpstr>
      <vt:lpstr>A PICTURE REINFORCES THE CONCEPT</vt:lpstr>
      <vt:lpstr>Back-End Tech:  NodeJS NodeJS is a JavaScript runtime environment framework that can be used for cross-platform development purposes. Since JavaScript is one of the most popular languages in the current context, that popularity has lifted up NodeJS to be one of the most used back-end frameworks as well.   Advantages: Based on JavaScript, which is well known to everyone. Easy learning curve and large community. Contains an excellent package manager. Library support. Quick and easy handling of concurrent requests. Simple and scalable. Well established. </vt:lpstr>
      <vt:lpstr>DisAdvantages: Some developers may have difficulties working with asynchronous requests.  Nested callbacks.  Unstable API.  Limited standard library </vt:lpstr>
      <vt:lpstr>Librariesa and packages:  bcryptjs cookie-parser cookieparser  dotenv express express-async-handler  googleapis joi jsonwebtoken mongoose  multer socket.io uuid </vt:lpstr>
      <vt:lpstr>A PICTURE REINFORCES THE CONCEPT</vt:lpstr>
      <vt:lpstr>A PICTURE REINFORCES THE CONCEPT</vt:lpstr>
      <vt:lpstr>A PICTURE REINFORCES THE CONCEPT</vt:lpstr>
      <vt:lpstr>PowerPoint Presentation</vt:lpstr>
      <vt:lpstr>Flutter disadvantages  Limited Native Libraries: While Flutter has a rich set of plugins, it may not have plugins for every specific native feature or library, which could require custom development.  Version Compatibility: As with any rapidly evolving technology, there can be compatibility issues when updating to newer versions of Flutter, which may require adjustments to your codebase. </vt:lpstr>
      <vt:lpstr>Flutter native splash package  When your app is opened, there is a brief time while the native app loads Flutter. By default, during this time, the native app displays a white splash screen. This package automatically generates iOS, Android, and Web-native code for customizing this native splash screen background color and splash image.   The Issue: The Android system has begun to deal with the home page in Android 12 and newer systems in a way that is somewhat different from older Android systems.  This package works well with older Android systems, but the problem was in newer Android systems in which the splash screen did not appear. The Solution: We researched this problem and found two solutions to it The first:  Through this package with some modifications available to us through it, but this solution, although it showed the Splash screen, the appearance was not good looking.   Second:  Through the method used by Native android developers, and this method worked effectively, so we applied it in the project.  </vt:lpstr>
      <vt:lpstr>Local auth package  The Issue: This package was used to lock the application during login using the fingerprint, but there was a problem while running the application on the Android 8 system. The application was crashing.  The Solution: Through research, we found a solution to this problem by modifying some of the values of the package, so it works properly on Android systems. </vt:lpstr>
      <vt:lpstr>Fonts &amp; colors used</vt:lpstr>
      <vt:lpstr>Fonts &amp; colors used</vt:lpstr>
      <vt:lpstr>Fonts &amp; colors used</vt:lpstr>
      <vt:lpstr>Fonts &amp; colors used</vt:lpstr>
      <vt:lpstr>Fonts &amp; colors used</vt:lpstr>
      <vt:lpstr>Face Emotion Detection   Face emotion detection, also known as facial expression recognition, is a technology that aims to identify and analyze human emotions based on facial expressions. It involves using computer vision techniques and machine learning algorithms to detect and classify emotions such as happiness, sadness, anger, surprise, fear, and disgust. Emotion detection can assist in assessing and monitoring individuals' emotional states, particularly in the context of mental health. It can be used to develop tools for early detection of psychological disorders, track treatment progress, and provide personalized interventions or therapies. </vt:lpstr>
      <vt:lpstr>PowerPoint Presentation</vt:lpstr>
      <vt:lpstr>PowerPoint Presentation</vt:lpstr>
      <vt:lpstr> tqdm: tqdm is a Python library that creates progress bars for loops and tasks, making it easier to monitor the progress of lengthy operations. It provides a simple and convenient way to add progress bars to your code, enhancing the user experience by providing visual feedback on the progress of time-consuming tasks.   scikit-learn: scikit-learn is a machine learning library for Python that provides a wide range of algorithms for classification, regression, clustering, and dimensionality reduction. It offers a consistent API and a rich set of functionalities for tasks such as data preprocessing, model evaluation, and model selection.    OpenCV: OpenCV (Open Source Computer Vision Library) is a popular computer vision library that provides a comprehensive set of functions and algorithms for image and video processing. OpenCV supports a wide range of tasks, including object detection, image recognition, facial recognition, and video analysis. It is widely used in various industries, including robotics, surveillance, and augmented reality.</vt:lpstr>
      <vt:lpstr> Pillow: Pillow is a powerful image processing library for Python. It builds on top of the Python Imaging Library (PIL) and provides an easy-to-use interface for opening, manipulating, and saving many image file formats. Pillow offers a broad range of image processing operations, such as resizing, cropping, filtering, and blending, making it a valuable tool for image-related tasks in data analysis and machine learning.   Kaggle: Kaggle is a popular online platform for data science and machine learning competitions. It provides a community-driven environment where data scientists and machine learning enthusiasts can access and collaborate on datasets, participate in competitions, and share their work. Kaggle hosts a vast collection of datasets and provides a platform for running code in notebooks.  Jupyter Notebook: Jupyter Notebook is an open-source web application that allows you to create and share documents that contain live code, visualizations, and explanatory text. It supports various programming languages, including Python, and provides an interactive environment for data exploration, prototyping, and data visualization. Jupyter Notebook is widely used in data analysis, machine learning, and scientific computing due to its flexibility and ease of use.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Mental Health website</dc:title>
  <cp:lastModifiedBy>ABDALLAH</cp:lastModifiedBy>
  <cp:revision>24</cp:revision>
  <dcterms:modified xsi:type="dcterms:W3CDTF">2024-02-26T09:17:58Z</dcterms:modified>
</cp:coreProperties>
</file>